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 id="2147483686" r:id="rId5"/>
  </p:sldMasterIdLst>
  <p:notesMasterIdLst>
    <p:notesMasterId r:id="rId21"/>
  </p:notesMasterIdLst>
  <p:handoutMasterIdLst>
    <p:handoutMasterId r:id="rId22"/>
  </p:handoutMasterIdLst>
  <p:sldIdLst>
    <p:sldId id="269" r:id="rId6"/>
    <p:sldId id="270" r:id="rId7"/>
    <p:sldId id="271" r:id="rId8"/>
    <p:sldId id="265" r:id="rId9"/>
    <p:sldId id="272" r:id="rId10"/>
    <p:sldId id="266" r:id="rId11"/>
    <p:sldId id="275" r:id="rId12"/>
    <p:sldId id="281" r:id="rId13"/>
    <p:sldId id="267" r:id="rId14"/>
    <p:sldId id="280" r:id="rId15"/>
    <p:sldId id="276" r:id="rId16"/>
    <p:sldId id="277" r:id="rId17"/>
    <p:sldId id="278" r:id="rId18"/>
    <p:sldId id="274" r:id="rId19"/>
    <p:sldId id="279"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BD1D"/>
    <a:srgbClr val="FBD10A"/>
    <a:srgbClr val="F58A1D"/>
    <a:srgbClr val="C4D821"/>
    <a:srgbClr val="E6141C"/>
    <a:srgbClr val="C2D71E"/>
    <a:srgbClr val="C3D8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81" autoAdjust="0"/>
    <p:restoredTop sz="84650" autoAdjust="0"/>
  </p:normalViewPr>
  <p:slideViewPr>
    <p:cSldViewPr>
      <p:cViewPr>
        <p:scale>
          <a:sx n="182" d="100"/>
          <a:sy n="182" d="100"/>
        </p:scale>
        <p:origin x="-1162" y="-478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7DB807F-0FD5-4A88-8FB3-075F68B5A7D4}" type="datetimeFigureOut">
              <a:rPr lang="en-US" smtClean="0"/>
              <a:t>1/30/2024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1516E86-8231-49A1-B4E5-5BBA5909722C}" type="slidenum">
              <a:rPr lang="en-US" smtClean="0"/>
              <a:t>‹#›</a:t>
            </a:fld>
            <a:endParaRPr lang="en-US"/>
          </a:p>
        </p:txBody>
      </p:sp>
    </p:spTree>
    <p:extLst>
      <p:ext uri="{BB962C8B-B14F-4D97-AF65-F5344CB8AC3E}">
        <p14:creationId xmlns:p14="http://schemas.microsoft.com/office/powerpoint/2010/main" val="159733845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21BD46-CE3A-421D-905D-D937B3AF2197}" type="datetimeFigureOut">
              <a:rPr lang="en-GB" smtClean="0"/>
              <a:t>30/01/2024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78F5A5-0FCD-4566-AFD1-269E75FC0888}" type="slidenum">
              <a:rPr lang="en-GB" smtClean="0"/>
              <a:t>‹#›</a:t>
            </a:fld>
            <a:endParaRPr lang="en-GB"/>
          </a:p>
        </p:txBody>
      </p:sp>
    </p:spTree>
    <p:extLst>
      <p:ext uri="{BB962C8B-B14F-4D97-AF65-F5344CB8AC3E}">
        <p14:creationId xmlns:p14="http://schemas.microsoft.com/office/powerpoint/2010/main" val="223980664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Collect ideas from the group.</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a:t>
            </a:fld>
            <a:endParaRPr lang="en-GB"/>
          </a:p>
        </p:txBody>
      </p:sp>
    </p:spTree>
    <p:extLst>
      <p:ext uri="{BB962C8B-B14F-4D97-AF65-F5344CB8AC3E}">
        <p14:creationId xmlns:p14="http://schemas.microsoft.com/office/powerpoint/2010/main" val="2044700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3</a:t>
            </a:fld>
            <a:endParaRPr lang="en-GB"/>
          </a:p>
        </p:txBody>
      </p:sp>
    </p:spTree>
    <p:extLst>
      <p:ext uri="{BB962C8B-B14F-4D97-AF65-F5344CB8AC3E}">
        <p14:creationId xmlns:p14="http://schemas.microsoft.com/office/powerpoint/2010/main" val="23920745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go with workbook</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7</a:t>
            </a:fld>
            <a:endParaRPr lang="en-GB"/>
          </a:p>
        </p:txBody>
      </p:sp>
    </p:spTree>
    <p:extLst>
      <p:ext uri="{BB962C8B-B14F-4D97-AF65-F5344CB8AC3E}">
        <p14:creationId xmlns:p14="http://schemas.microsoft.com/office/powerpoint/2010/main" val="17602720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Make sure to use presenter mode – there is information under each box!</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9</a:t>
            </a:fld>
            <a:endParaRPr lang="en-GB"/>
          </a:p>
        </p:txBody>
      </p:sp>
    </p:spTree>
    <p:extLst>
      <p:ext uri="{BB962C8B-B14F-4D97-AF65-F5344CB8AC3E}">
        <p14:creationId xmlns:p14="http://schemas.microsoft.com/office/powerpoint/2010/main" val="3938479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dirty="0"/>
              <a:t>https://www.reclaimingfutures.org/sites/default/files/documents/RFpubs_whenyouwere15.pdf</a:t>
            </a:r>
          </a:p>
          <a:p>
            <a:endParaRPr lang="en-GB" b="1" dirty="0"/>
          </a:p>
          <a:p>
            <a:r>
              <a:rPr lang="en-GB" b="1" dirty="0"/>
              <a:t>NOTE: the move from Merit Plus to Distinction is determined by the delivery - introduction is communicated in an enthusiastic manner which awakens interest.</a:t>
            </a:r>
          </a:p>
          <a:p>
            <a:r>
              <a:rPr lang="en-GB" dirty="0"/>
              <a:t>.</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13</a:t>
            </a:fld>
            <a:endParaRPr lang="en-GB"/>
          </a:p>
        </p:txBody>
      </p:sp>
    </p:spTree>
    <p:extLst>
      <p:ext uri="{BB962C8B-B14F-4D97-AF65-F5344CB8AC3E}">
        <p14:creationId xmlns:p14="http://schemas.microsoft.com/office/powerpoint/2010/main" val="125227422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59632" y="1330684"/>
            <a:ext cx="6858000" cy="1006476"/>
          </a:xfrm>
        </p:spPr>
        <p:txBody>
          <a:bodyPr anchor="b"/>
          <a:lstStyle>
            <a:lvl1pPr algn="ctr">
              <a:defRPr sz="4500" baseline="0">
                <a:latin typeface="Calibri" panose="020F0502020204030204" pitchFamily="34" charset="0"/>
              </a:defRPr>
            </a:lvl1pPr>
          </a:lstStyle>
          <a:p>
            <a:r>
              <a:rPr lang="en-US" dirty="0"/>
              <a:t>Title</a:t>
            </a:r>
          </a:p>
        </p:txBody>
      </p:sp>
      <p:sp>
        <p:nvSpPr>
          <p:cNvPr id="3" name="Subtitle 2"/>
          <p:cNvSpPr>
            <a:spLocks noGrp="1"/>
          </p:cNvSpPr>
          <p:nvPr>
            <p:ph type="subTitle" idx="1" hasCustomPrompt="1"/>
          </p:nvPr>
        </p:nvSpPr>
        <p:spPr>
          <a:xfrm>
            <a:off x="1259632" y="2946705"/>
            <a:ext cx="6858000" cy="1655762"/>
          </a:xfrm>
        </p:spPr>
        <p:txBody>
          <a:bodyPr>
            <a:normAutofit/>
          </a:bodyPr>
          <a:lstStyle>
            <a:lvl1pPr marL="0" indent="0" algn="ctr">
              <a:buNone/>
              <a:defRPr sz="3200">
                <a:solidFill>
                  <a:schemeClr val="bg2">
                    <a:lumMod val="5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p>
        </p:txBody>
      </p:sp>
      <p:sp>
        <p:nvSpPr>
          <p:cNvPr id="4" name="Date Placeholder 3"/>
          <p:cNvSpPr>
            <a:spLocks noGrp="1"/>
          </p:cNvSpPr>
          <p:nvPr>
            <p:ph type="dt" sz="half" idx="10"/>
          </p:nvPr>
        </p:nvSpPr>
        <p:spPr>
          <a:xfrm>
            <a:off x="114300" y="6356351"/>
            <a:ext cx="2057400" cy="365125"/>
          </a:xfrm>
        </p:spPr>
        <p:txBody>
          <a:bodyPr/>
          <a:lstStyle/>
          <a:p>
            <a:r>
              <a:rPr lang="en-US" smtClean="0"/>
              <a:t>25/01/2024</a:t>
            </a:r>
            <a:endParaRPr lang="en-GB" dirty="0"/>
          </a:p>
        </p:txBody>
      </p:sp>
      <p:sp>
        <p:nvSpPr>
          <p:cNvPr id="5" name="Footer Placeholder 4"/>
          <p:cNvSpPr>
            <a:spLocks noGrp="1"/>
          </p:cNvSpPr>
          <p:nvPr>
            <p:ph type="ftr" sz="quarter" idx="11"/>
          </p:nvPr>
        </p:nvSpPr>
        <p:spPr>
          <a:xfrm>
            <a:off x="2483768" y="6356350"/>
            <a:ext cx="3086100" cy="365125"/>
          </a:xfrm>
        </p:spPr>
        <p:txBody>
          <a:bodyPr/>
          <a:lstStyle/>
          <a:p>
            <a:r>
              <a:rPr lang="en-US" smtClean="0"/>
              <a:t>ESB-RES-C179 L1G2-Speech to Connect-2.1-PPT-Choosing and introducing a piece</a:t>
            </a:r>
            <a:endParaRPr lang="en-GB" dirty="0"/>
          </a:p>
        </p:txBody>
      </p:sp>
      <p:sp>
        <p:nvSpPr>
          <p:cNvPr id="6" name="Slide Number Placeholder 5"/>
          <p:cNvSpPr>
            <a:spLocks noGrp="1"/>
          </p:cNvSpPr>
          <p:nvPr>
            <p:ph type="sldNum" sz="quarter" idx="12"/>
          </p:nvPr>
        </p:nvSpPr>
        <p:spPr>
          <a:xfrm>
            <a:off x="5880397" y="6356349"/>
            <a:ext cx="1623965" cy="365125"/>
          </a:xfrm>
        </p:spPr>
        <p:txBody>
          <a:bodyPr/>
          <a:lstStyle/>
          <a:p>
            <a:fld id="{EFC07C4F-4DD7-4452-9CBE-7B4BC77324C7}" type="slidenum">
              <a:rPr lang="en-GB" smtClean="0"/>
              <a:t>‹#›</a:t>
            </a:fld>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32440" y="6237312"/>
            <a:ext cx="432048" cy="351252"/>
          </a:xfrm>
          <a:prstGeom prst="rect">
            <a:avLst/>
          </a:prstGeom>
        </p:spPr>
      </p:pic>
      <p:sp>
        <p:nvSpPr>
          <p:cNvPr id="10" name="TextBox 9"/>
          <p:cNvSpPr txBox="1"/>
          <p:nvPr userDrawn="1"/>
        </p:nvSpPr>
        <p:spPr>
          <a:xfrm>
            <a:off x="7507325" y="6237312"/>
            <a:ext cx="1022152" cy="369332"/>
          </a:xfrm>
          <a:prstGeom prst="rect">
            <a:avLst/>
          </a:prstGeom>
          <a:noFill/>
        </p:spPr>
        <p:txBody>
          <a:bodyPr wrap="square" rtlCol="0">
            <a:spAutoFit/>
          </a:bodyPr>
          <a:lstStyle/>
          <a:p>
            <a:r>
              <a:rPr lang="en-GB" dirty="0"/>
              <a:t>@ESBUK</a:t>
            </a:r>
          </a:p>
        </p:txBody>
      </p:sp>
      <p:pic>
        <p:nvPicPr>
          <p:cNvPr id="13" name="Picture 12"/>
          <p:cNvPicPr>
            <a:picLocks noChangeAspect="1"/>
          </p:cNvPicPr>
          <p:nvPr userDrawn="1"/>
        </p:nvPicPr>
        <p:blipFill rotWithShape="1">
          <a:blip r:embed="rId3">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spTree>
    <p:extLst>
      <p:ext uri="{BB962C8B-B14F-4D97-AF65-F5344CB8AC3E}">
        <p14:creationId xmlns:p14="http://schemas.microsoft.com/office/powerpoint/2010/main" val="2140612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US" smtClean="0"/>
              <a:t>25/01/2024</a:t>
            </a:r>
            <a:endParaRPr lang="en-GB"/>
          </a:p>
        </p:txBody>
      </p:sp>
      <p:sp>
        <p:nvSpPr>
          <p:cNvPr id="6" name="Footer Placeholder 5"/>
          <p:cNvSpPr>
            <a:spLocks noGrp="1"/>
          </p:cNvSpPr>
          <p:nvPr>
            <p:ph type="ftr" sz="quarter" idx="11"/>
          </p:nvPr>
        </p:nvSpPr>
        <p:spPr/>
        <p:txBody>
          <a:bodyPr/>
          <a:lstStyle/>
          <a:p>
            <a:r>
              <a:rPr lang="en-US" smtClean="0"/>
              <a:t>ESB-RES-C179 L1G2-Speech to Connect-2.1-PPT-Choosing and introducing a piece</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951300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US" smtClean="0"/>
              <a:t>25/01/2024</a:t>
            </a:r>
            <a:endParaRPr lang="en-GB"/>
          </a:p>
        </p:txBody>
      </p:sp>
      <p:sp>
        <p:nvSpPr>
          <p:cNvPr id="6" name="Footer Placeholder 5"/>
          <p:cNvSpPr>
            <a:spLocks noGrp="1"/>
          </p:cNvSpPr>
          <p:nvPr>
            <p:ph type="ftr" sz="quarter" idx="11"/>
          </p:nvPr>
        </p:nvSpPr>
        <p:spPr/>
        <p:txBody>
          <a:bodyPr/>
          <a:lstStyle/>
          <a:p>
            <a:r>
              <a:rPr lang="en-US" smtClean="0"/>
              <a:t>ESB-RES-C179 L1G2-Speech to Connect-2.1-PPT-Choosing and introducing a piece</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220222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smtClean="0"/>
              <a:t>25/01/2024</a:t>
            </a:r>
            <a:endParaRPr lang="en-GB"/>
          </a:p>
        </p:txBody>
      </p:sp>
      <p:sp>
        <p:nvSpPr>
          <p:cNvPr id="5" name="Footer Placeholder 4"/>
          <p:cNvSpPr>
            <a:spLocks noGrp="1"/>
          </p:cNvSpPr>
          <p:nvPr>
            <p:ph type="ftr" sz="quarter" idx="11"/>
          </p:nvPr>
        </p:nvSpPr>
        <p:spPr/>
        <p:txBody>
          <a:bodyPr/>
          <a:lstStyle/>
          <a:p>
            <a:r>
              <a:rPr lang="en-US" smtClean="0"/>
              <a:t>ESB-RES-C179 L1G2-Speech to Connect-2.1-PPT-Choosing and introducing a piece</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6280653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smtClean="0"/>
              <a:t>25/01/2024</a:t>
            </a:r>
            <a:endParaRPr lang="en-GB"/>
          </a:p>
        </p:txBody>
      </p:sp>
      <p:sp>
        <p:nvSpPr>
          <p:cNvPr id="5" name="Footer Placeholder 4"/>
          <p:cNvSpPr>
            <a:spLocks noGrp="1"/>
          </p:cNvSpPr>
          <p:nvPr>
            <p:ph type="ftr" sz="quarter" idx="11"/>
          </p:nvPr>
        </p:nvSpPr>
        <p:spPr/>
        <p:txBody>
          <a:bodyPr/>
          <a:lstStyle/>
          <a:p>
            <a:r>
              <a:rPr lang="en-US" smtClean="0"/>
              <a:t>ESB-RES-C179 L1G2-Speech to Connect-2.1-PPT-Choosing and introducing a piece</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2871359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5DB29-7BB4-7A45-8D62-6B51BCB1C4C3}"/>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E2C3B58-B294-A747-802A-776084A1CB5F}"/>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FB4C665-2C0E-6542-A07A-63A1FFB8F2C7}"/>
              </a:ext>
            </a:extLst>
          </p:cNvPr>
          <p:cNvSpPr>
            <a:spLocks noGrp="1"/>
          </p:cNvSpPr>
          <p:nvPr>
            <p:ph type="dt" sz="half" idx="10"/>
          </p:nvPr>
        </p:nvSpPr>
        <p:spPr/>
        <p:txBody>
          <a:bodyPr/>
          <a:lstStyle/>
          <a:p>
            <a:r>
              <a:rPr lang="en-US" smtClean="0"/>
              <a:t>25/01/2024</a:t>
            </a:r>
            <a:endParaRPr lang="en-US"/>
          </a:p>
        </p:txBody>
      </p:sp>
      <p:sp>
        <p:nvSpPr>
          <p:cNvPr id="5" name="Footer Placeholder 4">
            <a:extLst>
              <a:ext uri="{FF2B5EF4-FFF2-40B4-BE49-F238E27FC236}">
                <a16:creationId xmlns:a16="http://schemas.microsoft.com/office/drawing/2014/main" id="{AA44DD4D-CF83-434C-8DAA-BE867DCBC262}"/>
              </a:ext>
            </a:extLst>
          </p:cNvPr>
          <p:cNvSpPr>
            <a:spLocks noGrp="1"/>
          </p:cNvSpPr>
          <p:nvPr>
            <p:ph type="ftr" sz="quarter" idx="11"/>
          </p:nvPr>
        </p:nvSpPr>
        <p:spPr/>
        <p:txBody>
          <a:bodyPr/>
          <a:lstStyle/>
          <a:p>
            <a:r>
              <a:rPr lang="en-US" smtClean="0"/>
              <a:t>ESB-RES-C179 L1G2-Speech to Connect-2.1-PPT-Choosing and introducing a piece</a:t>
            </a:r>
            <a:endParaRPr lang="en-US"/>
          </a:p>
        </p:txBody>
      </p:sp>
      <p:sp>
        <p:nvSpPr>
          <p:cNvPr id="6" name="Slide Number Placeholder 5">
            <a:extLst>
              <a:ext uri="{FF2B5EF4-FFF2-40B4-BE49-F238E27FC236}">
                <a16:creationId xmlns:a16="http://schemas.microsoft.com/office/drawing/2014/main" id="{594E3668-F498-1C4F-8A7B-1DA4DA3D81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4187287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44FF3-0293-F242-8A38-C19881589B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CC4797-360D-FB40-9984-BD6CA6D93FD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BC5C93-C82D-6545-A89C-D1F0182391F9}"/>
              </a:ext>
            </a:extLst>
          </p:cNvPr>
          <p:cNvSpPr>
            <a:spLocks noGrp="1"/>
          </p:cNvSpPr>
          <p:nvPr>
            <p:ph type="dt" sz="half" idx="10"/>
          </p:nvPr>
        </p:nvSpPr>
        <p:spPr/>
        <p:txBody>
          <a:bodyPr/>
          <a:lstStyle/>
          <a:p>
            <a:r>
              <a:rPr lang="en-US" smtClean="0"/>
              <a:t>25/01/2024</a:t>
            </a:r>
            <a:endParaRPr lang="en-US"/>
          </a:p>
        </p:txBody>
      </p:sp>
      <p:sp>
        <p:nvSpPr>
          <p:cNvPr id="5" name="Footer Placeholder 4">
            <a:extLst>
              <a:ext uri="{FF2B5EF4-FFF2-40B4-BE49-F238E27FC236}">
                <a16:creationId xmlns:a16="http://schemas.microsoft.com/office/drawing/2014/main" id="{0BE0AAB1-487E-7448-BF62-D05379C1CA92}"/>
              </a:ext>
            </a:extLst>
          </p:cNvPr>
          <p:cNvSpPr>
            <a:spLocks noGrp="1"/>
          </p:cNvSpPr>
          <p:nvPr>
            <p:ph type="ftr" sz="quarter" idx="11"/>
          </p:nvPr>
        </p:nvSpPr>
        <p:spPr/>
        <p:txBody>
          <a:bodyPr/>
          <a:lstStyle/>
          <a:p>
            <a:r>
              <a:rPr lang="en-US" smtClean="0"/>
              <a:t>ESB-RES-C179 L1G2-Speech to Connect-2.1-PPT-Choosing and introducing a piece</a:t>
            </a:r>
            <a:endParaRPr lang="en-US"/>
          </a:p>
        </p:txBody>
      </p:sp>
      <p:sp>
        <p:nvSpPr>
          <p:cNvPr id="6" name="Slide Number Placeholder 5">
            <a:extLst>
              <a:ext uri="{FF2B5EF4-FFF2-40B4-BE49-F238E27FC236}">
                <a16:creationId xmlns:a16="http://schemas.microsoft.com/office/drawing/2014/main" id="{CE0E5DF2-6728-914C-B046-382A09BD374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3927759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6FD78-2B18-5C41-9B2A-987A5E8F3457}"/>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3B1F8DF-4D26-0E4A-9B43-4C8CF4571E7C}"/>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E2C0573-21A9-E245-A498-690B21359615}"/>
              </a:ext>
            </a:extLst>
          </p:cNvPr>
          <p:cNvSpPr>
            <a:spLocks noGrp="1"/>
          </p:cNvSpPr>
          <p:nvPr>
            <p:ph type="dt" sz="half" idx="10"/>
          </p:nvPr>
        </p:nvSpPr>
        <p:spPr/>
        <p:txBody>
          <a:bodyPr/>
          <a:lstStyle/>
          <a:p>
            <a:r>
              <a:rPr lang="en-US" smtClean="0"/>
              <a:t>25/01/2024</a:t>
            </a:r>
            <a:endParaRPr lang="en-US"/>
          </a:p>
        </p:txBody>
      </p:sp>
      <p:sp>
        <p:nvSpPr>
          <p:cNvPr id="5" name="Footer Placeholder 4">
            <a:extLst>
              <a:ext uri="{FF2B5EF4-FFF2-40B4-BE49-F238E27FC236}">
                <a16:creationId xmlns:a16="http://schemas.microsoft.com/office/drawing/2014/main" id="{BEFAED74-4105-0245-8D30-EBFFC80D480C}"/>
              </a:ext>
            </a:extLst>
          </p:cNvPr>
          <p:cNvSpPr>
            <a:spLocks noGrp="1"/>
          </p:cNvSpPr>
          <p:nvPr>
            <p:ph type="ftr" sz="quarter" idx="11"/>
          </p:nvPr>
        </p:nvSpPr>
        <p:spPr/>
        <p:txBody>
          <a:bodyPr/>
          <a:lstStyle/>
          <a:p>
            <a:r>
              <a:rPr lang="en-US" smtClean="0"/>
              <a:t>ESB-RES-C179 L1G2-Speech to Connect-2.1-PPT-Choosing and introducing a piece</a:t>
            </a:r>
            <a:endParaRPr lang="en-US"/>
          </a:p>
        </p:txBody>
      </p:sp>
      <p:sp>
        <p:nvSpPr>
          <p:cNvPr id="6" name="Slide Number Placeholder 5">
            <a:extLst>
              <a:ext uri="{FF2B5EF4-FFF2-40B4-BE49-F238E27FC236}">
                <a16:creationId xmlns:a16="http://schemas.microsoft.com/office/drawing/2014/main" id="{4114EEF4-DE88-A34C-A097-3C67B234568F}"/>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8480592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69B44-87F1-9449-B428-9797FCCCBC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BD7D64-9149-E845-94AC-A63568B966CD}"/>
              </a:ext>
            </a:extLst>
          </p:cNvPr>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3A5A46E-30F4-C64D-AA5C-2B26832E7912}"/>
              </a:ext>
            </a:extLst>
          </p:cNvPr>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5D23D10-C011-794C-BE2C-F90C5330228F}"/>
              </a:ext>
            </a:extLst>
          </p:cNvPr>
          <p:cNvSpPr>
            <a:spLocks noGrp="1"/>
          </p:cNvSpPr>
          <p:nvPr>
            <p:ph type="dt" sz="half" idx="10"/>
          </p:nvPr>
        </p:nvSpPr>
        <p:spPr/>
        <p:txBody>
          <a:bodyPr/>
          <a:lstStyle/>
          <a:p>
            <a:r>
              <a:rPr lang="en-US" smtClean="0"/>
              <a:t>25/01/2024</a:t>
            </a:r>
            <a:endParaRPr lang="en-US"/>
          </a:p>
        </p:txBody>
      </p:sp>
      <p:sp>
        <p:nvSpPr>
          <p:cNvPr id="6" name="Footer Placeholder 5">
            <a:extLst>
              <a:ext uri="{FF2B5EF4-FFF2-40B4-BE49-F238E27FC236}">
                <a16:creationId xmlns:a16="http://schemas.microsoft.com/office/drawing/2014/main" id="{ACE9DA27-CCC0-C845-83E0-D2DAED94018A}"/>
              </a:ext>
            </a:extLst>
          </p:cNvPr>
          <p:cNvSpPr>
            <a:spLocks noGrp="1"/>
          </p:cNvSpPr>
          <p:nvPr>
            <p:ph type="ftr" sz="quarter" idx="11"/>
          </p:nvPr>
        </p:nvSpPr>
        <p:spPr/>
        <p:txBody>
          <a:bodyPr/>
          <a:lstStyle/>
          <a:p>
            <a:r>
              <a:rPr lang="en-US" smtClean="0"/>
              <a:t>ESB-RES-C179 L1G2-Speech to Connect-2.1-PPT-Choosing and introducing a piece</a:t>
            </a:r>
            <a:endParaRPr lang="en-US"/>
          </a:p>
        </p:txBody>
      </p:sp>
      <p:sp>
        <p:nvSpPr>
          <p:cNvPr id="7" name="Slide Number Placeholder 6">
            <a:extLst>
              <a:ext uri="{FF2B5EF4-FFF2-40B4-BE49-F238E27FC236}">
                <a16:creationId xmlns:a16="http://schemas.microsoft.com/office/drawing/2014/main" id="{5739F30F-B6CD-1E4C-9F8D-7D95E73193E5}"/>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2973433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BF9DC-E5DE-134E-A1F0-C6AB5B036116}"/>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1A7FA9A-4A58-514F-A496-7197565DD70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A8BCDE2-6557-9F4F-A945-7859F5B9DD29}"/>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D9D11B-2219-5549-9D7C-A2E1833CC7A6}"/>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0D6A558-8F49-FF47-942A-29E891C28339}"/>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389C6D-27D9-D34E-AD81-A008E032289F}"/>
              </a:ext>
            </a:extLst>
          </p:cNvPr>
          <p:cNvSpPr>
            <a:spLocks noGrp="1"/>
          </p:cNvSpPr>
          <p:nvPr>
            <p:ph type="dt" sz="half" idx="10"/>
          </p:nvPr>
        </p:nvSpPr>
        <p:spPr/>
        <p:txBody>
          <a:bodyPr/>
          <a:lstStyle/>
          <a:p>
            <a:r>
              <a:rPr lang="en-US" smtClean="0"/>
              <a:t>25/01/2024</a:t>
            </a:r>
            <a:endParaRPr lang="en-US"/>
          </a:p>
        </p:txBody>
      </p:sp>
      <p:sp>
        <p:nvSpPr>
          <p:cNvPr id="8" name="Footer Placeholder 7">
            <a:extLst>
              <a:ext uri="{FF2B5EF4-FFF2-40B4-BE49-F238E27FC236}">
                <a16:creationId xmlns:a16="http://schemas.microsoft.com/office/drawing/2014/main" id="{1ECB338C-347E-FD4B-BBE5-9556FC8C7F2C}"/>
              </a:ext>
            </a:extLst>
          </p:cNvPr>
          <p:cNvSpPr>
            <a:spLocks noGrp="1"/>
          </p:cNvSpPr>
          <p:nvPr>
            <p:ph type="ftr" sz="quarter" idx="11"/>
          </p:nvPr>
        </p:nvSpPr>
        <p:spPr/>
        <p:txBody>
          <a:bodyPr/>
          <a:lstStyle/>
          <a:p>
            <a:r>
              <a:rPr lang="en-US" smtClean="0"/>
              <a:t>ESB-RES-C179 L1G2-Speech to Connect-2.1-PPT-Choosing and introducing a piece</a:t>
            </a:r>
            <a:endParaRPr lang="en-US"/>
          </a:p>
        </p:txBody>
      </p:sp>
      <p:sp>
        <p:nvSpPr>
          <p:cNvPr id="9" name="Slide Number Placeholder 8">
            <a:extLst>
              <a:ext uri="{FF2B5EF4-FFF2-40B4-BE49-F238E27FC236}">
                <a16:creationId xmlns:a16="http://schemas.microsoft.com/office/drawing/2014/main" id="{083AFE20-7D27-9D4D-B202-493D1C173A0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759125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F8765-84D7-744A-A329-2D253F59942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89E971-D553-764B-B27A-EFC8EC4268AB}"/>
              </a:ext>
            </a:extLst>
          </p:cNvPr>
          <p:cNvSpPr>
            <a:spLocks noGrp="1"/>
          </p:cNvSpPr>
          <p:nvPr>
            <p:ph type="dt" sz="half" idx="10"/>
          </p:nvPr>
        </p:nvSpPr>
        <p:spPr/>
        <p:txBody>
          <a:bodyPr/>
          <a:lstStyle/>
          <a:p>
            <a:r>
              <a:rPr lang="en-US" smtClean="0"/>
              <a:t>25/01/2024</a:t>
            </a:r>
            <a:endParaRPr lang="en-US"/>
          </a:p>
        </p:txBody>
      </p:sp>
      <p:sp>
        <p:nvSpPr>
          <p:cNvPr id="4" name="Footer Placeholder 3">
            <a:extLst>
              <a:ext uri="{FF2B5EF4-FFF2-40B4-BE49-F238E27FC236}">
                <a16:creationId xmlns:a16="http://schemas.microsoft.com/office/drawing/2014/main" id="{DC0F501C-F391-A04B-A77F-E22C9149A695}"/>
              </a:ext>
            </a:extLst>
          </p:cNvPr>
          <p:cNvSpPr>
            <a:spLocks noGrp="1"/>
          </p:cNvSpPr>
          <p:nvPr>
            <p:ph type="ftr" sz="quarter" idx="11"/>
          </p:nvPr>
        </p:nvSpPr>
        <p:spPr/>
        <p:txBody>
          <a:bodyPr/>
          <a:lstStyle/>
          <a:p>
            <a:r>
              <a:rPr lang="en-US" smtClean="0"/>
              <a:t>ESB-RES-C179 L1G2-Speech to Connect-2.1-PPT-Choosing and introducing a piece</a:t>
            </a:r>
            <a:endParaRPr lang="en-US"/>
          </a:p>
        </p:txBody>
      </p:sp>
      <p:sp>
        <p:nvSpPr>
          <p:cNvPr id="5" name="Slide Number Placeholder 4">
            <a:extLst>
              <a:ext uri="{FF2B5EF4-FFF2-40B4-BE49-F238E27FC236}">
                <a16:creationId xmlns:a16="http://schemas.microsoft.com/office/drawing/2014/main" id="{58490270-F13A-6042-AEFD-55131F5A4D2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4031049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1484784"/>
            <a:ext cx="7886700" cy="1325563"/>
          </a:xfrm>
        </p:spPr>
        <p:txBody>
          <a:bodyPr/>
          <a:lstStyle/>
          <a:p>
            <a:r>
              <a:rPr lang="en-US" dirty="0"/>
              <a:t>Click to edit Master title style</a:t>
            </a:r>
          </a:p>
        </p:txBody>
      </p:sp>
      <p:sp>
        <p:nvSpPr>
          <p:cNvPr id="3" name="Date Placeholder 2"/>
          <p:cNvSpPr>
            <a:spLocks noGrp="1"/>
          </p:cNvSpPr>
          <p:nvPr>
            <p:ph type="dt" sz="half" idx="10"/>
          </p:nvPr>
        </p:nvSpPr>
        <p:spPr>
          <a:xfrm>
            <a:off x="179512" y="6356351"/>
            <a:ext cx="2057400" cy="365125"/>
          </a:xfrm>
        </p:spPr>
        <p:txBody>
          <a:bodyPr/>
          <a:lstStyle/>
          <a:p>
            <a:r>
              <a:rPr lang="en-US" smtClean="0"/>
              <a:t>25/01/2024</a:t>
            </a:r>
            <a:endParaRPr lang="en-GB"/>
          </a:p>
        </p:txBody>
      </p:sp>
      <p:sp>
        <p:nvSpPr>
          <p:cNvPr id="4" name="Footer Placeholder 3"/>
          <p:cNvSpPr>
            <a:spLocks noGrp="1"/>
          </p:cNvSpPr>
          <p:nvPr>
            <p:ph type="ftr" sz="quarter" idx="11"/>
          </p:nvPr>
        </p:nvSpPr>
        <p:spPr>
          <a:xfrm>
            <a:off x="2411760" y="6356351"/>
            <a:ext cx="3086100" cy="365125"/>
          </a:xfrm>
        </p:spPr>
        <p:txBody>
          <a:bodyPr/>
          <a:lstStyle/>
          <a:p>
            <a:r>
              <a:rPr lang="en-US" smtClean="0"/>
              <a:t>ESB-RES-C179 L1G2-Speech to Connect-2.1-PPT-Choosing and introducing a piece</a:t>
            </a:r>
            <a:endParaRPr lang="en-GB"/>
          </a:p>
        </p:txBody>
      </p:sp>
      <p:sp>
        <p:nvSpPr>
          <p:cNvPr id="5" name="Slide Number Placeholder 4"/>
          <p:cNvSpPr>
            <a:spLocks noGrp="1"/>
          </p:cNvSpPr>
          <p:nvPr>
            <p:ph type="sldNum" sz="quarter" idx="12"/>
          </p:nvPr>
        </p:nvSpPr>
        <p:spPr>
          <a:xfrm>
            <a:off x="5672708" y="6356351"/>
            <a:ext cx="1491580" cy="365125"/>
          </a:xfrm>
        </p:spPr>
        <p:txBody>
          <a:bodyPr/>
          <a:lstStyle/>
          <a:p>
            <a:fld id="{EFC07C4F-4DD7-4452-9CBE-7B4BC77324C7}" type="slidenum">
              <a:rPr lang="en-GB" smtClean="0"/>
              <a:t>‹#›</a:t>
            </a:fld>
            <a:endParaRPr lang="en-GB"/>
          </a:p>
        </p:txBody>
      </p:sp>
      <p:pic>
        <p:nvPicPr>
          <p:cNvPr id="6" name="Picture 5">
            <a:extLst>
              <a:ext uri="{FF2B5EF4-FFF2-40B4-BE49-F238E27FC236}">
                <a16:creationId xmlns:a16="http://schemas.microsoft.com/office/drawing/2014/main" id="{147E8AE4-960E-AD43-B751-DEF8CDFA610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62576" y="6356351"/>
            <a:ext cx="432048" cy="351252"/>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7510288" y="6352144"/>
            <a:ext cx="1022152" cy="369332"/>
          </a:xfrm>
          <a:prstGeom prst="rect">
            <a:avLst/>
          </a:prstGeom>
          <a:noFill/>
        </p:spPr>
        <p:txBody>
          <a:bodyPr wrap="square" rtlCol="0">
            <a:spAutoFit/>
          </a:bodyPr>
          <a:lstStyle/>
          <a:p>
            <a:r>
              <a:rPr lang="en-GB" dirty="0"/>
              <a:t>@ESBUK</a:t>
            </a:r>
          </a:p>
        </p:txBody>
      </p:sp>
    </p:spTree>
    <p:extLst>
      <p:ext uri="{BB962C8B-B14F-4D97-AF65-F5344CB8AC3E}">
        <p14:creationId xmlns:p14="http://schemas.microsoft.com/office/powerpoint/2010/main" val="21539276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C45B39-8F22-CD45-B2B2-D556B9E90C89}"/>
              </a:ext>
            </a:extLst>
          </p:cNvPr>
          <p:cNvSpPr>
            <a:spLocks noGrp="1"/>
          </p:cNvSpPr>
          <p:nvPr>
            <p:ph type="dt" sz="half" idx="10"/>
          </p:nvPr>
        </p:nvSpPr>
        <p:spPr/>
        <p:txBody>
          <a:bodyPr/>
          <a:lstStyle/>
          <a:p>
            <a:r>
              <a:rPr lang="en-US" smtClean="0"/>
              <a:t>25/01/2024</a:t>
            </a:r>
            <a:endParaRPr lang="en-US"/>
          </a:p>
        </p:txBody>
      </p:sp>
      <p:sp>
        <p:nvSpPr>
          <p:cNvPr id="3" name="Footer Placeholder 2">
            <a:extLst>
              <a:ext uri="{FF2B5EF4-FFF2-40B4-BE49-F238E27FC236}">
                <a16:creationId xmlns:a16="http://schemas.microsoft.com/office/drawing/2014/main" id="{6730155F-E6BB-7D47-B74E-68E319176C68}"/>
              </a:ext>
            </a:extLst>
          </p:cNvPr>
          <p:cNvSpPr>
            <a:spLocks noGrp="1"/>
          </p:cNvSpPr>
          <p:nvPr>
            <p:ph type="ftr" sz="quarter" idx="11"/>
          </p:nvPr>
        </p:nvSpPr>
        <p:spPr/>
        <p:txBody>
          <a:bodyPr/>
          <a:lstStyle/>
          <a:p>
            <a:r>
              <a:rPr lang="en-US" smtClean="0"/>
              <a:t>ESB-RES-C179 L1G2-Speech to Connect-2.1-PPT-Choosing and introducing a piece</a:t>
            </a:r>
            <a:endParaRPr lang="en-US"/>
          </a:p>
        </p:txBody>
      </p:sp>
      <p:sp>
        <p:nvSpPr>
          <p:cNvPr id="4" name="Slide Number Placeholder 3">
            <a:extLst>
              <a:ext uri="{FF2B5EF4-FFF2-40B4-BE49-F238E27FC236}">
                <a16:creationId xmlns:a16="http://schemas.microsoft.com/office/drawing/2014/main" id="{A1838982-0AD9-5D43-AEA9-531E60410AA3}"/>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5184074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9692C-9455-564A-915B-AABAD5AE1AB9}"/>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50D9C1C-A125-E249-B796-E218343EFB5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A676FDA-F4A5-3149-9428-0D5355FE427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EAE388B-6BE2-6F42-9FCD-F7383A89D263}"/>
              </a:ext>
            </a:extLst>
          </p:cNvPr>
          <p:cNvSpPr>
            <a:spLocks noGrp="1"/>
          </p:cNvSpPr>
          <p:nvPr>
            <p:ph type="dt" sz="half" idx="10"/>
          </p:nvPr>
        </p:nvSpPr>
        <p:spPr/>
        <p:txBody>
          <a:bodyPr/>
          <a:lstStyle/>
          <a:p>
            <a:r>
              <a:rPr lang="en-US" smtClean="0"/>
              <a:t>25/01/2024</a:t>
            </a:r>
            <a:endParaRPr lang="en-US"/>
          </a:p>
        </p:txBody>
      </p:sp>
      <p:sp>
        <p:nvSpPr>
          <p:cNvPr id="6" name="Footer Placeholder 5">
            <a:extLst>
              <a:ext uri="{FF2B5EF4-FFF2-40B4-BE49-F238E27FC236}">
                <a16:creationId xmlns:a16="http://schemas.microsoft.com/office/drawing/2014/main" id="{54EECDA6-8AA7-BD4A-AD46-650DC514F68E}"/>
              </a:ext>
            </a:extLst>
          </p:cNvPr>
          <p:cNvSpPr>
            <a:spLocks noGrp="1"/>
          </p:cNvSpPr>
          <p:nvPr>
            <p:ph type="ftr" sz="quarter" idx="11"/>
          </p:nvPr>
        </p:nvSpPr>
        <p:spPr/>
        <p:txBody>
          <a:bodyPr/>
          <a:lstStyle/>
          <a:p>
            <a:r>
              <a:rPr lang="en-US" smtClean="0"/>
              <a:t>ESB-RES-C179 L1G2-Speech to Connect-2.1-PPT-Choosing and introducing a piece</a:t>
            </a:r>
            <a:endParaRPr lang="en-US"/>
          </a:p>
        </p:txBody>
      </p:sp>
      <p:sp>
        <p:nvSpPr>
          <p:cNvPr id="7" name="Slide Number Placeholder 6">
            <a:extLst>
              <a:ext uri="{FF2B5EF4-FFF2-40B4-BE49-F238E27FC236}">
                <a16:creationId xmlns:a16="http://schemas.microsoft.com/office/drawing/2014/main" id="{88585C52-9624-F146-8E17-61263F9638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5934396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CA5A5-E1D8-654A-99EB-B81115FAA77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CA6445-0338-BC4A-8520-0A47F3460BE1}"/>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5A2FAAF-1D5A-F74B-A238-BEE5395B269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91D4FBE-C7C1-6A4D-8763-912AE8099667}"/>
              </a:ext>
            </a:extLst>
          </p:cNvPr>
          <p:cNvSpPr>
            <a:spLocks noGrp="1"/>
          </p:cNvSpPr>
          <p:nvPr>
            <p:ph type="dt" sz="half" idx="10"/>
          </p:nvPr>
        </p:nvSpPr>
        <p:spPr/>
        <p:txBody>
          <a:bodyPr/>
          <a:lstStyle/>
          <a:p>
            <a:r>
              <a:rPr lang="en-US" smtClean="0"/>
              <a:t>25/01/2024</a:t>
            </a:r>
            <a:endParaRPr lang="en-US"/>
          </a:p>
        </p:txBody>
      </p:sp>
      <p:sp>
        <p:nvSpPr>
          <p:cNvPr id="6" name="Footer Placeholder 5">
            <a:extLst>
              <a:ext uri="{FF2B5EF4-FFF2-40B4-BE49-F238E27FC236}">
                <a16:creationId xmlns:a16="http://schemas.microsoft.com/office/drawing/2014/main" id="{604223B2-4D22-4042-894B-5587E2F35A8A}"/>
              </a:ext>
            </a:extLst>
          </p:cNvPr>
          <p:cNvSpPr>
            <a:spLocks noGrp="1"/>
          </p:cNvSpPr>
          <p:nvPr>
            <p:ph type="ftr" sz="quarter" idx="11"/>
          </p:nvPr>
        </p:nvSpPr>
        <p:spPr/>
        <p:txBody>
          <a:bodyPr/>
          <a:lstStyle/>
          <a:p>
            <a:r>
              <a:rPr lang="en-US" smtClean="0"/>
              <a:t>ESB-RES-C179 L1G2-Speech to Connect-2.1-PPT-Choosing and introducing a piece</a:t>
            </a:r>
            <a:endParaRPr lang="en-US"/>
          </a:p>
        </p:txBody>
      </p:sp>
      <p:sp>
        <p:nvSpPr>
          <p:cNvPr id="7" name="Slide Number Placeholder 6">
            <a:extLst>
              <a:ext uri="{FF2B5EF4-FFF2-40B4-BE49-F238E27FC236}">
                <a16:creationId xmlns:a16="http://schemas.microsoft.com/office/drawing/2014/main" id="{0F0C9A0B-F2BA-F24A-9D99-DFA721710BC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6672461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9AE1F-43EE-3748-8ED8-C691B6F3BA5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B80C4DA-3E51-2F4B-8402-3DBD7C69C75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366FBE-120C-6643-BC1D-FB83863045FB}"/>
              </a:ext>
            </a:extLst>
          </p:cNvPr>
          <p:cNvSpPr>
            <a:spLocks noGrp="1"/>
          </p:cNvSpPr>
          <p:nvPr>
            <p:ph type="dt" sz="half" idx="10"/>
          </p:nvPr>
        </p:nvSpPr>
        <p:spPr/>
        <p:txBody>
          <a:bodyPr/>
          <a:lstStyle/>
          <a:p>
            <a:r>
              <a:rPr lang="en-US" smtClean="0"/>
              <a:t>25/01/2024</a:t>
            </a:r>
            <a:endParaRPr lang="en-US"/>
          </a:p>
        </p:txBody>
      </p:sp>
      <p:sp>
        <p:nvSpPr>
          <p:cNvPr id="5" name="Footer Placeholder 4">
            <a:extLst>
              <a:ext uri="{FF2B5EF4-FFF2-40B4-BE49-F238E27FC236}">
                <a16:creationId xmlns:a16="http://schemas.microsoft.com/office/drawing/2014/main" id="{43E9543D-EA10-3546-8A86-631EC272038A}"/>
              </a:ext>
            </a:extLst>
          </p:cNvPr>
          <p:cNvSpPr>
            <a:spLocks noGrp="1"/>
          </p:cNvSpPr>
          <p:nvPr>
            <p:ph type="ftr" sz="quarter" idx="11"/>
          </p:nvPr>
        </p:nvSpPr>
        <p:spPr/>
        <p:txBody>
          <a:bodyPr/>
          <a:lstStyle/>
          <a:p>
            <a:r>
              <a:rPr lang="en-US" smtClean="0"/>
              <a:t>ESB-RES-C179 L1G2-Speech to Connect-2.1-PPT-Choosing and introducing a piece</a:t>
            </a:r>
            <a:endParaRPr lang="en-US"/>
          </a:p>
        </p:txBody>
      </p:sp>
      <p:sp>
        <p:nvSpPr>
          <p:cNvPr id="6" name="Slide Number Placeholder 5">
            <a:extLst>
              <a:ext uri="{FF2B5EF4-FFF2-40B4-BE49-F238E27FC236}">
                <a16:creationId xmlns:a16="http://schemas.microsoft.com/office/drawing/2014/main" id="{AA8A2AD0-F386-A740-A670-903E3300095A}"/>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090618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63CBD5-2396-1E41-9333-AD414D435A2E}"/>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BB5769-E401-E944-A524-C2C35A1081FE}"/>
              </a:ext>
            </a:extLst>
          </p:cNvPr>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14C7AC-73A6-3041-BB65-95F1FCE0AA33}"/>
              </a:ext>
            </a:extLst>
          </p:cNvPr>
          <p:cNvSpPr>
            <a:spLocks noGrp="1"/>
          </p:cNvSpPr>
          <p:nvPr>
            <p:ph type="dt" sz="half" idx="10"/>
          </p:nvPr>
        </p:nvSpPr>
        <p:spPr/>
        <p:txBody>
          <a:bodyPr/>
          <a:lstStyle/>
          <a:p>
            <a:r>
              <a:rPr lang="en-US" smtClean="0"/>
              <a:t>25/01/2024</a:t>
            </a:r>
            <a:endParaRPr lang="en-US"/>
          </a:p>
        </p:txBody>
      </p:sp>
      <p:sp>
        <p:nvSpPr>
          <p:cNvPr id="5" name="Footer Placeholder 4">
            <a:extLst>
              <a:ext uri="{FF2B5EF4-FFF2-40B4-BE49-F238E27FC236}">
                <a16:creationId xmlns:a16="http://schemas.microsoft.com/office/drawing/2014/main" id="{C70587F6-75C7-2148-8B79-31080C0FC59D}"/>
              </a:ext>
            </a:extLst>
          </p:cNvPr>
          <p:cNvSpPr>
            <a:spLocks noGrp="1"/>
          </p:cNvSpPr>
          <p:nvPr>
            <p:ph type="ftr" sz="quarter" idx="11"/>
          </p:nvPr>
        </p:nvSpPr>
        <p:spPr/>
        <p:txBody>
          <a:bodyPr/>
          <a:lstStyle/>
          <a:p>
            <a:r>
              <a:rPr lang="en-US" smtClean="0"/>
              <a:t>ESB-RES-C179 L1G2-Speech to Connect-2.1-PPT-Choosing and introducing a piece</a:t>
            </a:r>
            <a:endParaRPr lang="en-US"/>
          </a:p>
        </p:txBody>
      </p:sp>
      <p:sp>
        <p:nvSpPr>
          <p:cNvPr id="6" name="Slide Number Placeholder 5">
            <a:extLst>
              <a:ext uri="{FF2B5EF4-FFF2-40B4-BE49-F238E27FC236}">
                <a16:creationId xmlns:a16="http://schemas.microsoft.com/office/drawing/2014/main" id="{82048A04-D702-C24C-9707-D3E019B605C6}"/>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962443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smtClean="0"/>
              <a:t>25/01/2024</a:t>
            </a:r>
            <a:endParaRPr lang="en-GB"/>
          </a:p>
        </p:txBody>
      </p:sp>
      <p:sp>
        <p:nvSpPr>
          <p:cNvPr id="5" name="Footer Placeholder 4"/>
          <p:cNvSpPr>
            <a:spLocks noGrp="1"/>
          </p:cNvSpPr>
          <p:nvPr>
            <p:ph type="ftr" sz="quarter" idx="11"/>
          </p:nvPr>
        </p:nvSpPr>
        <p:spPr/>
        <p:txBody>
          <a:bodyPr/>
          <a:lstStyle/>
          <a:p>
            <a:r>
              <a:rPr lang="en-US" smtClean="0"/>
              <a:t>ESB-RES-C179 L1G2-Speech to Connect-2.1-PPT-Choosing and introducing a piece</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030585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smtClean="0"/>
              <a:t>25/01/2024</a:t>
            </a:r>
            <a:endParaRPr lang="en-GB"/>
          </a:p>
        </p:txBody>
      </p:sp>
      <p:sp>
        <p:nvSpPr>
          <p:cNvPr id="4" name="Footer Placeholder 3"/>
          <p:cNvSpPr>
            <a:spLocks noGrp="1"/>
          </p:cNvSpPr>
          <p:nvPr>
            <p:ph type="ftr" sz="quarter" idx="11"/>
          </p:nvPr>
        </p:nvSpPr>
        <p:spPr/>
        <p:txBody>
          <a:bodyPr/>
          <a:lstStyle/>
          <a:p>
            <a:r>
              <a:rPr lang="en-US" smtClean="0"/>
              <a:t>ESB-RES-C179 L1G2-Speech to Connect-2.1-PPT-Choosing and introducing a piece</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810615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smtClean="0"/>
              <a:t>25/01/2024</a:t>
            </a:r>
            <a:endParaRPr lang="en-GB"/>
          </a:p>
        </p:txBody>
      </p:sp>
      <p:sp>
        <p:nvSpPr>
          <p:cNvPr id="5" name="Footer Placeholder 4"/>
          <p:cNvSpPr>
            <a:spLocks noGrp="1"/>
          </p:cNvSpPr>
          <p:nvPr>
            <p:ph type="ftr" sz="quarter" idx="11"/>
          </p:nvPr>
        </p:nvSpPr>
        <p:spPr/>
        <p:txBody>
          <a:bodyPr/>
          <a:lstStyle/>
          <a:p>
            <a:r>
              <a:rPr lang="en-US" smtClean="0"/>
              <a:t>ESB-RES-C179 L1G2-Speech to Connect-2.1-PPT-Choosing and introducing a piece</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514177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smtClean="0"/>
              <a:t>25/01/2024</a:t>
            </a:r>
            <a:endParaRPr lang="en-GB"/>
          </a:p>
        </p:txBody>
      </p:sp>
      <p:sp>
        <p:nvSpPr>
          <p:cNvPr id="6" name="Footer Placeholder 5"/>
          <p:cNvSpPr>
            <a:spLocks noGrp="1"/>
          </p:cNvSpPr>
          <p:nvPr>
            <p:ph type="ftr" sz="quarter" idx="11"/>
          </p:nvPr>
        </p:nvSpPr>
        <p:spPr/>
        <p:txBody>
          <a:bodyPr/>
          <a:lstStyle/>
          <a:p>
            <a:r>
              <a:rPr lang="en-US" smtClean="0"/>
              <a:t>ESB-RES-C179 L1G2-Speech to Connect-2.1-PPT-Choosing and introducing a piece</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87798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smtClean="0"/>
              <a:t>25/01/2024</a:t>
            </a:r>
            <a:endParaRPr lang="en-GB"/>
          </a:p>
        </p:txBody>
      </p:sp>
      <p:sp>
        <p:nvSpPr>
          <p:cNvPr id="8" name="Footer Placeholder 7"/>
          <p:cNvSpPr>
            <a:spLocks noGrp="1"/>
          </p:cNvSpPr>
          <p:nvPr>
            <p:ph type="ftr" sz="quarter" idx="11"/>
          </p:nvPr>
        </p:nvSpPr>
        <p:spPr/>
        <p:txBody>
          <a:bodyPr/>
          <a:lstStyle/>
          <a:p>
            <a:r>
              <a:rPr lang="en-US" smtClean="0"/>
              <a:t>ESB-RES-C179 L1G2-Speech to Connect-2.1-PPT-Choosing and introducing a piece</a:t>
            </a:r>
            <a:endParaRPr lang="en-GB"/>
          </a:p>
        </p:txBody>
      </p:sp>
      <p:sp>
        <p:nvSpPr>
          <p:cNvPr id="9" name="Slide Number Placeholder 8"/>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87482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smtClean="0"/>
              <a:t>25/01/2024</a:t>
            </a:r>
            <a:endParaRPr lang="en-GB"/>
          </a:p>
        </p:txBody>
      </p:sp>
      <p:sp>
        <p:nvSpPr>
          <p:cNvPr id="4" name="Footer Placeholder 3"/>
          <p:cNvSpPr>
            <a:spLocks noGrp="1"/>
          </p:cNvSpPr>
          <p:nvPr>
            <p:ph type="ftr" sz="quarter" idx="11"/>
          </p:nvPr>
        </p:nvSpPr>
        <p:spPr/>
        <p:txBody>
          <a:bodyPr/>
          <a:lstStyle/>
          <a:p>
            <a:r>
              <a:rPr lang="en-US" smtClean="0"/>
              <a:t>ESB-RES-C179 L1G2-Speech to Connect-2.1-PPT-Choosing and introducing a piece</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644647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25/01/2024</a:t>
            </a:r>
            <a:endParaRPr lang="en-GB"/>
          </a:p>
        </p:txBody>
      </p:sp>
      <p:sp>
        <p:nvSpPr>
          <p:cNvPr id="3" name="Footer Placeholder 2"/>
          <p:cNvSpPr>
            <a:spLocks noGrp="1"/>
          </p:cNvSpPr>
          <p:nvPr>
            <p:ph type="ftr" sz="quarter" idx="11"/>
          </p:nvPr>
        </p:nvSpPr>
        <p:spPr/>
        <p:txBody>
          <a:bodyPr/>
          <a:lstStyle/>
          <a:p>
            <a:r>
              <a:rPr lang="en-US" smtClean="0"/>
              <a:t>ESB-RES-C179 L1G2-Speech to Connect-2.1-PPT-Choosing and introducing a piece</a:t>
            </a:r>
            <a:endParaRPr lang="en-GB"/>
          </a:p>
        </p:txBody>
      </p:sp>
      <p:sp>
        <p:nvSpPr>
          <p:cNvPr id="4" name="Slide Number Placeholder 3"/>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189275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25/01/2024</a:t>
            </a:r>
            <a:endParaRPr lang="en-GB"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ESB-RES-C179 L1G2-Speech to Connect-2.1-PPT-Choosing and introducing a piece</a:t>
            </a:r>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FC07C4F-4DD7-4452-9CBE-7B4BC77324C7}" type="slidenum">
              <a:rPr lang="en-GB" smtClean="0"/>
              <a:t>‹#›</a:t>
            </a:fld>
            <a:endParaRPr lang="en-GB" dirty="0"/>
          </a:p>
        </p:txBody>
      </p:sp>
    </p:spTree>
    <p:extLst>
      <p:ext uri="{BB962C8B-B14F-4D97-AF65-F5344CB8AC3E}">
        <p14:creationId xmlns:p14="http://schemas.microsoft.com/office/powerpoint/2010/main" val="2235221457"/>
      </p:ext>
    </p:extLst>
  </p:cSld>
  <p:clrMap bg1="lt1" tx1="dk1" bg2="lt2" tx2="dk2" accent1="accent1" accent2="accent2" accent3="accent3" accent4="accent4" accent5="accent5" accent6="accent6" hlink="hlink" folHlink="folHlink"/>
  <p:sldLayoutIdLst>
    <p:sldLayoutId id="2147483673" r:id="rId1"/>
    <p:sldLayoutId id="2147483685" r:id="rId2"/>
    <p:sldLayoutId id="2147483674" r:id="rId3"/>
    <p:sldLayoutId id="214748368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B8F6DA-4F64-B141-A188-9B0FCB51C47E}"/>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FA22BBE-F8C8-B04C-B0A8-E4551DD7CB82}"/>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DFA96A-8A86-D041-B287-D9DB5F7BEA15}"/>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25/01/2024</a:t>
            </a:r>
            <a:endParaRPr lang="en-US"/>
          </a:p>
        </p:txBody>
      </p:sp>
      <p:sp>
        <p:nvSpPr>
          <p:cNvPr id="5" name="Footer Placeholder 4">
            <a:extLst>
              <a:ext uri="{FF2B5EF4-FFF2-40B4-BE49-F238E27FC236}">
                <a16:creationId xmlns:a16="http://schemas.microsoft.com/office/drawing/2014/main" id="{08D5F56B-812F-FE48-B763-EDE7306DCB36}"/>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ESB-RES-C179 L1G2-Speech to Connect-2.1-PPT-Choosing and introducing a piece</a:t>
            </a:r>
            <a:endParaRPr lang="en-US"/>
          </a:p>
        </p:txBody>
      </p:sp>
      <p:sp>
        <p:nvSpPr>
          <p:cNvPr id="6" name="Slide Number Placeholder 5">
            <a:extLst>
              <a:ext uri="{FF2B5EF4-FFF2-40B4-BE49-F238E27FC236}">
                <a16:creationId xmlns:a16="http://schemas.microsoft.com/office/drawing/2014/main" id="{31560CD7-9D28-234B-8A60-02B8976E029A}"/>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8F4B7D-873E-F24F-88CE-73B8D20481BF}" type="slidenum">
              <a:rPr lang="en-US" smtClean="0"/>
              <a:t>‹#›</a:t>
            </a:fld>
            <a:endParaRPr lang="en-US"/>
          </a:p>
        </p:txBody>
      </p:sp>
    </p:spTree>
    <p:extLst>
      <p:ext uri="{BB962C8B-B14F-4D97-AF65-F5344CB8AC3E}">
        <p14:creationId xmlns:p14="http://schemas.microsoft.com/office/powerpoint/2010/main" val="118831337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3.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p3"/><Relationship Id="rId1" Type="http://schemas.microsoft.com/office/2007/relationships/media" Target="../media/media2.mp3"/><Relationship Id="rId5" Type="http://schemas.openxmlformats.org/officeDocument/2006/relationships/image" Target="../media/image3.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mp3"/><Relationship Id="rId1" Type="http://schemas.microsoft.com/office/2007/relationships/media" Target="../media/media3.mp3"/><Relationship Id="rId6" Type="http://schemas.openxmlformats.org/officeDocument/2006/relationships/image" Target="../media/image3.png"/><Relationship Id="rId5" Type="http://schemas.openxmlformats.org/officeDocument/2006/relationships/image" Target="../media/image15.png"/><Relationship Id="rId4" Type="http://schemas.openxmlformats.org/officeDocument/2006/relationships/notesSlide" Target="../notesSlides/notesSlide5.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hyperlink" Target="https://www.poetryoutloud.org/" TargetMode="External"/><Relationship Id="rId7" Type="http://schemas.openxmlformats.org/officeDocument/2006/relationships/hyperlink" Target="https://www.ehdltd.co.uk/key-stage-three-resources/keystagethree-1.html" TargetMode="External"/><Relationship Id="rId2" Type="http://schemas.openxmlformats.org/officeDocument/2006/relationships/hyperlink" Target="https://www.poetryfoundation.org/learn/children" TargetMode="External"/><Relationship Id="rId1" Type="http://schemas.openxmlformats.org/officeDocument/2006/relationships/slideLayout" Target="../slideLayouts/slideLayout2.xml"/><Relationship Id="rId6" Type="http://schemas.openxmlformats.org/officeDocument/2006/relationships/hyperlink" Target="https://global.oup.com/education/content/secondary/series/national-theatre-playscripts/?region=uk" TargetMode="External"/><Relationship Id="rId5" Type="http://schemas.openxmlformats.org/officeDocument/2006/relationships/hyperlink" Target="https://genius.com/" TargetMode="External"/><Relationship Id="rId4" Type="http://schemas.openxmlformats.org/officeDocument/2006/relationships/hyperlink" Target="https://nationalpoetryday.co.uk/"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10.png"/><Relationship Id="rId7" Type="http://schemas.openxmlformats.org/officeDocument/2006/relationships/hyperlink" Target="https://www.penguinrandomhouse.ca/books/293413/the-wind-in-the-willows-by-kenneth-grahame/9780143106647/excerpt" TargetMode="External"/><Relationship Id="rId2" Type="http://schemas.openxmlformats.org/officeDocument/2006/relationships/hyperlink" Target="https://www.poetryfoundation.org/poems/44580/piano" TargetMode="External"/><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3.png"/><Relationship Id="rId5" Type="http://schemas.openxmlformats.org/officeDocument/2006/relationships/hyperlink" Target="https://www.shakespeare-monologues.org/monologues/63" TargetMode="External"/><Relationship Id="rId10" Type="http://schemas.openxmlformats.org/officeDocument/2006/relationships/image" Target="../media/image13.png"/><Relationship Id="rId4" Type="http://schemas.openxmlformats.org/officeDocument/2006/relationships/hyperlink" Target="https://www.youtube.com/watch?v=2O1-XNwNq70" TargetMode="External"/><Relationship Id="rId9" Type="http://schemas.openxmlformats.org/officeDocument/2006/relationships/hyperlink" Target="https://poets.org/poem/so-much-happiness"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1"/>
            <a:ext cx="3384376" cy="365125"/>
          </a:xfrm>
        </p:spPr>
        <p:txBody>
          <a:bodyPr/>
          <a:lstStyle/>
          <a:p>
            <a:r>
              <a:rPr lang="en-US" dirty="0" smtClean="0"/>
              <a:t>ESB-RES-C179 </a:t>
            </a:r>
          </a:p>
          <a:p>
            <a:r>
              <a:rPr lang="en-US" dirty="0" smtClean="0"/>
              <a:t>L1G2-Speech to Connect-2.1-PPT-Choosing and introducing a piece</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a:t>
            </a:fld>
            <a:endParaRPr lang="en-GB"/>
          </a:p>
        </p:txBody>
      </p:sp>
      <p:sp>
        <p:nvSpPr>
          <p:cNvPr id="6" name="Title 1">
            <a:extLst>
              <a:ext uri="{FF2B5EF4-FFF2-40B4-BE49-F238E27FC236}">
                <a16:creationId xmlns:a16="http://schemas.microsoft.com/office/drawing/2014/main" id="{30C97A73-8511-DD43-BE87-4328925D31A2}"/>
              </a:ext>
            </a:extLst>
          </p:cNvPr>
          <p:cNvSpPr txBox="1">
            <a:spLocks/>
          </p:cNvSpPr>
          <p:nvPr/>
        </p:nvSpPr>
        <p:spPr>
          <a:xfrm>
            <a:off x="323528" y="1052736"/>
            <a:ext cx="7886700" cy="792088"/>
          </a:xfrm>
          <a:prstGeom prst="rect">
            <a:avLst/>
          </a:prstGeom>
        </p:spPr>
        <p:txBody>
          <a:bodyPr vert="horz" lIns="91440" tIns="45720" rIns="91440" bIns="45720" rtlCol="0" anchor="ctr">
            <a:normAutofit fontScale="925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i="1" dirty="0">
                <a:latin typeface="+mn-lt"/>
              </a:rPr>
              <a:t>Section 2 – Choosing and introducing a piece</a:t>
            </a:r>
          </a:p>
        </p:txBody>
      </p:sp>
      <p:sp>
        <p:nvSpPr>
          <p:cNvPr id="2" name="Rectangle 1">
            <a:extLst>
              <a:ext uri="{FF2B5EF4-FFF2-40B4-BE49-F238E27FC236}">
                <a16:creationId xmlns:a16="http://schemas.microsoft.com/office/drawing/2014/main" id="{99D1078A-C66D-48F3-9603-61AA1E82CA34}"/>
              </a:ext>
            </a:extLst>
          </p:cNvPr>
          <p:cNvSpPr/>
          <p:nvPr/>
        </p:nvSpPr>
        <p:spPr>
          <a:xfrm>
            <a:off x="323528" y="1916832"/>
            <a:ext cx="8496944" cy="792088"/>
          </a:xfrm>
          <a:prstGeom prst="rect">
            <a:avLst/>
          </a:prstGeom>
          <a:solidFill>
            <a:srgbClr val="C3D62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2400" b="1" i="1" dirty="0"/>
              <a:t>Lesson Objective: To make a choice of piece to speak by heart, and to plan an introduction</a:t>
            </a:r>
          </a:p>
        </p:txBody>
      </p:sp>
      <p:sp>
        <p:nvSpPr>
          <p:cNvPr id="8" name="Rectangle 7">
            <a:extLst>
              <a:ext uri="{FF2B5EF4-FFF2-40B4-BE49-F238E27FC236}">
                <a16:creationId xmlns:a16="http://schemas.microsoft.com/office/drawing/2014/main" id="{1D802D75-4751-4BB2-B5BD-7B9278E0C5BA}"/>
              </a:ext>
            </a:extLst>
          </p:cNvPr>
          <p:cNvSpPr/>
          <p:nvPr/>
        </p:nvSpPr>
        <p:spPr>
          <a:xfrm>
            <a:off x="346497" y="2991979"/>
            <a:ext cx="8496944" cy="3071368"/>
          </a:xfrm>
          <a:prstGeom prst="rect">
            <a:avLst/>
          </a:prstGeom>
          <a:solidFill>
            <a:srgbClr val="FBD10B"/>
          </a:solidFill>
          <a:ln>
            <a:noFill/>
          </a:ln>
        </p:spPr>
        <p:style>
          <a:lnRef idx="2">
            <a:schemeClr val="dk1"/>
          </a:lnRef>
          <a:fillRef idx="1">
            <a:schemeClr val="lt1"/>
          </a:fillRef>
          <a:effectRef idx="0">
            <a:schemeClr val="dk1"/>
          </a:effectRef>
          <a:fontRef idx="minor">
            <a:schemeClr val="dk1"/>
          </a:fontRef>
        </p:style>
        <p:txBody>
          <a:bodyPr rtlCol="0" anchor="t"/>
          <a:lstStyle/>
          <a:p>
            <a:r>
              <a:rPr lang="en-GB" b="1" i="1" dirty="0"/>
              <a:t>Lesson Outcomes: </a:t>
            </a:r>
          </a:p>
          <a:p>
            <a:r>
              <a:rPr lang="en-GB" b="1" i="1" dirty="0"/>
              <a:t>By the end of this lesson, you should have:</a:t>
            </a:r>
          </a:p>
          <a:p>
            <a:pPr marL="285750" indent="-285750">
              <a:buFont typeface="Arial" panose="020B0604020202020204" pitchFamily="34" charset="0"/>
              <a:buChar char="•"/>
            </a:pPr>
            <a:endParaRPr lang="en-GB" b="1" i="1" dirty="0"/>
          </a:p>
          <a:p>
            <a:pPr marL="285750" indent="-285750">
              <a:buFont typeface="Arial" panose="020B0604020202020204" pitchFamily="34" charset="0"/>
              <a:buChar char="•"/>
            </a:pPr>
            <a:r>
              <a:rPr lang="en-GB" sz="1600" i="1" dirty="0"/>
              <a:t>Made a judgement about the suitability of some example poems and solo dramatic pieces</a:t>
            </a:r>
          </a:p>
          <a:p>
            <a:pPr marL="285750" indent="-285750">
              <a:buFont typeface="Arial" panose="020B0604020202020204" pitchFamily="34" charset="0"/>
              <a:buChar char="•"/>
            </a:pPr>
            <a:r>
              <a:rPr lang="en-GB" sz="1600" i="1" dirty="0"/>
              <a:t>Generated some ideas about the poem or drama piece you would like to learn and speak by heart</a:t>
            </a:r>
          </a:p>
          <a:p>
            <a:pPr marL="285750" indent="-285750">
              <a:buFont typeface="Arial" panose="020B0604020202020204" pitchFamily="34" charset="0"/>
              <a:buChar char="•"/>
            </a:pPr>
            <a:r>
              <a:rPr lang="en-GB" sz="1600" i="1" dirty="0"/>
              <a:t>Considered what makes a good introduction</a:t>
            </a:r>
          </a:p>
          <a:p>
            <a:pPr marL="285750" indent="-285750">
              <a:buFont typeface="Arial" panose="020B0604020202020204" pitchFamily="34" charset="0"/>
              <a:buChar char="•"/>
            </a:pPr>
            <a:r>
              <a:rPr lang="en-GB" sz="1600" i="1" dirty="0"/>
              <a:t>Developed a list of reasons for your potential choice(s)</a:t>
            </a:r>
          </a:p>
        </p:txBody>
      </p:sp>
      <p:pic>
        <p:nvPicPr>
          <p:cNvPr id="7" name="Picture 6">
            <a:extLst>
              <a:ext uri="{FF2B5EF4-FFF2-40B4-BE49-F238E27FC236}">
                <a16:creationId xmlns:a16="http://schemas.microsoft.com/office/drawing/2014/main" id="{208B05FC-E7DE-67E9-836C-E156BDFC0543}"/>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380473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F313EB6-F938-7034-6DE3-76B6E298EE0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15690" y="1738113"/>
            <a:ext cx="3086100" cy="2698999"/>
          </a:xfrm>
          <a:prstGeom prst="rect">
            <a:avLst/>
          </a:prstGeom>
        </p:spPr>
      </p:pic>
      <p:sp>
        <p:nvSpPr>
          <p:cNvPr id="3" name="Date Placeholder 2">
            <a:extLst>
              <a:ext uri="{FF2B5EF4-FFF2-40B4-BE49-F238E27FC236}">
                <a16:creationId xmlns:a16="http://schemas.microsoft.com/office/drawing/2014/main" id="{05EEA9D4-E748-0D71-804A-39E826242ED7}"/>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8CCAA8A0-8D8D-99AB-6588-6FC034F75876}"/>
              </a:ext>
            </a:extLst>
          </p:cNvPr>
          <p:cNvSpPr>
            <a:spLocks noGrp="1"/>
          </p:cNvSpPr>
          <p:nvPr>
            <p:ph type="ftr" sz="quarter" idx="11"/>
          </p:nvPr>
        </p:nvSpPr>
        <p:spPr>
          <a:xfrm>
            <a:off x="2411760" y="6356351"/>
            <a:ext cx="3312368" cy="365125"/>
          </a:xfrm>
        </p:spPr>
        <p:txBody>
          <a:bodyPr/>
          <a:lstStyle/>
          <a:p>
            <a:r>
              <a:rPr lang="en-US" dirty="0" smtClean="0"/>
              <a:t>ESB-RES-C179 </a:t>
            </a:r>
          </a:p>
          <a:p>
            <a:r>
              <a:rPr lang="en-US" dirty="0" smtClean="0"/>
              <a:t>L1G2-Speech to Connect-2.1-PPT-Choosing and introducing a piece</a:t>
            </a:r>
            <a:endParaRPr lang="en-GB" dirty="0"/>
          </a:p>
        </p:txBody>
      </p:sp>
      <p:sp>
        <p:nvSpPr>
          <p:cNvPr id="5" name="Slide Number Placeholder 4">
            <a:extLst>
              <a:ext uri="{FF2B5EF4-FFF2-40B4-BE49-F238E27FC236}">
                <a16:creationId xmlns:a16="http://schemas.microsoft.com/office/drawing/2014/main" id="{3AE557CD-0168-7BFF-C8E7-A111141DF495}"/>
              </a:ext>
            </a:extLst>
          </p:cNvPr>
          <p:cNvSpPr>
            <a:spLocks noGrp="1"/>
          </p:cNvSpPr>
          <p:nvPr>
            <p:ph type="sldNum" sz="quarter" idx="12"/>
          </p:nvPr>
        </p:nvSpPr>
        <p:spPr/>
        <p:txBody>
          <a:bodyPr/>
          <a:lstStyle/>
          <a:p>
            <a:fld id="{EFC07C4F-4DD7-4452-9CBE-7B4BC77324C7}" type="slidenum">
              <a:rPr lang="en-GB" smtClean="0"/>
              <a:t>10</a:t>
            </a:fld>
            <a:endParaRPr lang="en-GB"/>
          </a:p>
        </p:txBody>
      </p:sp>
      <p:sp>
        <p:nvSpPr>
          <p:cNvPr id="6" name="TextBox 5">
            <a:extLst>
              <a:ext uri="{FF2B5EF4-FFF2-40B4-BE49-F238E27FC236}">
                <a16:creationId xmlns:a16="http://schemas.microsoft.com/office/drawing/2014/main" id="{49CE0D40-0DC9-0F03-7141-5E68F3B6C402}"/>
              </a:ext>
            </a:extLst>
          </p:cNvPr>
          <p:cNvSpPr txBox="1"/>
          <p:nvPr/>
        </p:nvSpPr>
        <p:spPr>
          <a:xfrm>
            <a:off x="395536" y="1268760"/>
            <a:ext cx="4572000" cy="4832092"/>
          </a:xfrm>
          <a:prstGeom prst="rect">
            <a:avLst/>
          </a:prstGeom>
          <a:noFill/>
        </p:spPr>
        <p:txBody>
          <a:bodyPr wrap="square">
            <a:spAutoFit/>
          </a:bodyPr>
          <a:lstStyle/>
          <a:p>
            <a:r>
              <a:rPr lang="en-GB" sz="1400" b="1" i="1" dirty="0"/>
              <a:t>At the Student Poetry Reading</a:t>
            </a:r>
          </a:p>
          <a:p>
            <a:r>
              <a:rPr lang="en-GB" sz="1400" dirty="0"/>
              <a:t>BY KIM STAFFORD</a:t>
            </a:r>
            <a:br>
              <a:rPr lang="en-GB" sz="1400" dirty="0"/>
            </a:br>
            <a:endParaRPr lang="en-GB" sz="1400" dirty="0"/>
          </a:p>
          <a:p>
            <a:r>
              <a:rPr lang="en-GB" sz="1400" i="1" dirty="0"/>
              <a:t>I guess you could call me broken,</a:t>
            </a:r>
          </a:p>
          <a:p>
            <a:r>
              <a:rPr lang="en-GB" sz="1400" dirty="0"/>
              <a:t>says one</a:t>
            </a:r>
            <a:r>
              <a:rPr lang="en-GB" sz="1400" i="1" dirty="0"/>
              <a:t>. I’m still lonely</a:t>
            </a:r>
            <a:r>
              <a:rPr lang="en-GB" sz="1400" dirty="0"/>
              <a:t>, says another,</a:t>
            </a:r>
          </a:p>
          <a:p>
            <a:r>
              <a:rPr lang="en-GB" sz="1400" i="1" dirty="0"/>
              <a:t>but now I can name it with a song.</a:t>
            </a:r>
          </a:p>
          <a:p>
            <a:endParaRPr lang="en-GB" sz="1400" dirty="0"/>
          </a:p>
          <a:p>
            <a:r>
              <a:rPr lang="en-GB" sz="1400" i="1" dirty="0"/>
              <a:t>In my poem</a:t>
            </a:r>
            <a:r>
              <a:rPr lang="en-GB" sz="1400" dirty="0"/>
              <a:t>, says another,</a:t>
            </a:r>
          </a:p>
          <a:p>
            <a:r>
              <a:rPr lang="en-GB" sz="1400" i="1" dirty="0"/>
              <a:t>I can forget I am forgotten. Now</a:t>
            </a:r>
          </a:p>
          <a:p>
            <a:r>
              <a:rPr lang="en-GB" sz="1400" i="1" dirty="0"/>
              <a:t>I understand being misunderstood,</a:t>
            </a:r>
          </a:p>
          <a:p>
            <a:endParaRPr lang="en-GB" sz="1400" dirty="0"/>
          </a:p>
          <a:p>
            <a:r>
              <a:rPr lang="en-GB" sz="1400" dirty="0"/>
              <a:t>says another. And another says,</a:t>
            </a:r>
          </a:p>
          <a:p>
            <a:r>
              <a:rPr lang="en-GB" sz="1400" dirty="0"/>
              <a:t>in a bold, undeniable voice of power,</a:t>
            </a:r>
          </a:p>
          <a:p>
            <a:r>
              <a:rPr lang="en-GB" sz="1400" i="1" dirty="0"/>
              <a:t>I won’t step down from myself again.</a:t>
            </a:r>
          </a:p>
          <a:p>
            <a:endParaRPr lang="en-GB" sz="1400" dirty="0"/>
          </a:p>
          <a:p>
            <a:r>
              <a:rPr lang="en-GB" sz="1400" dirty="0"/>
              <a:t>And they are beautiful, beautiful,</a:t>
            </a:r>
          </a:p>
          <a:p>
            <a:r>
              <a:rPr lang="en-GB" sz="1400" dirty="0"/>
              <a:t>standing one by one at the mic</a:t>
            </a:r>
          </a:p>
          <a:p>
            <a:r>
              <a:rPr lang="en-GB" sz="1400" dirty="0"/>
              <a:t>where they have come forth at last</a:t>
            </a:r>
          </a:p>
          <a:p>
            <a:endParaRPr lang="en-GB" sz="1400" dirty="0"/>
          </a:p>
          <a:p>
            <a:r>
              <a:rPr lang="en-GB" sz="1400" dirty="0"/>
              <a:t>from behind the curtain.</a:t>
            </a:r>
          </a:p>
          <a:p>
            <a:endParaRPr lang="en-GB" sz="1400" dirty="0"/>
          </a:p>
          <a:p>
            <a:r>
              <a:rPr lang="en-GB" sz="1400" i="1" dirty="0"/>
              <a:t>Source: Poetry (March 2021)</a:t>
            </a:r>
          </a:p>
        </p:txBody>
      </p:sp>
      <p:sp>
        <p:nvSpPr>
          <p:cNvPr id="7" name="TextBox 6">
            <a:extLst>
              <a:ext uri="{FF2B5EF4-FFF2-40B4-BE49-F238E27FC236}">
                <a16:creationId xmlns:a16="http://schemas.microsoft.com/office/drawing/2014/main" id="{C8ACFA3A-4185-9C8E-2163-4696FE48394C}"/>
              </a:ext>
            </a:extLst>
          </p:cNvPr>
          <p:cNvSpPr txBox="1"/>
          <p:nvPr/>
        </p:nvSpPr>
        <p:spPr>
          <a:xfrm>
            <a:off x="4878676" y="2083762"/>
            <a:ext cx="2760127" cy="1384995"/>
          </a:xfrm>
          <a:prstGeom prst="rect">
            <a:avLst/>
          </a:prstGeom>
          <a:noFill/>
        </p:spPr>
        <p:txBody>
          <a:bodyPr wrap="square" rtlCol="0">
            <a:spAutoFit/>
          </a:bodyPr>
          <a:lstStyle/>
          <a:p>
            <a:r>
              <a:rPr lang="en-GB" sz="1200" dirty="0"/>
              <a:t>You are going to hear three different introductions for this poem – think about and discuss the strengths and weaknesses of each one. </a:t>
            </a:r>
          </a:p>
          <a:p>
            <a:endParaRPr lang="en-GB" sz="1200" dirty="0"/>
          </a:p>
          <a:p>
            <a:r>
              <a:rPr lang="en-GB" sz="1200" dirty="0"/>
              <a:t>Where do you think they would fall on our grade descriptors?</a:t>
            </a:r>
          </a:p>
        </p:txBody>
      </p:sp>
      <p:pic>
        <p:nvPicPr>
          <p:cNvPr id="8" name="Picture 7">
            <a:extLst>
              <a:ext uri="{FF2B5EF4-FFF2-40B4-BE49-F238E27FC236}">
                <a16:creationId xmlns:a16="http://schemas.microsoft.com/office/drawing/2014/main" id="{F417186D-1722-6772-0334-F5CC1A475108}"/>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18021845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9CF7CC7C-45A8-8624-5330-A5A9A5EE34CE}"/>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CD69DE00-88E1-22EA-47CA-545AC701E2D8}"/>
              </a:ext>
            </a:extLst>
          </p:cNvPr>
          <p:cNvSpPr>
            <a:spLocks noGrp="1"/>
          </p:cNvSpPr>
          <p:nvPr>
            <p:ph type="ftr" sz="quarter" idx="11"/>
          </p:nvPr>
        </p:nvSpPr>
        <p:spPr>
          <a:xfrm>
            <a:off x="2411760" y="6356351"/>
            <a:ext cx="3312368" cy="365125"/>
          </a:xfrm>
        </p:spPr>
        <p:txBody>
          <a:bodyPr/>
          <a:lstStyle/>
          <a:p>
            <a:r>
              <a:rPr lang="en-US" dirty="0" smtClean="0"/>
              <a:t>ESB-RES-C179 </a:t>
            </a:r>
          </a:p>
          <a:p>
            <a:r>
              <a:rPr lang="en-US" dirty="0" smtClean="0"/>
              <a:t>L1G2-Speech to Connect-2.1-PPT-Choosing and introducing a piece</a:t>
            </a:r>
            <a:endParaRPr lang="en-GB" dirty="0"/>
          </a:p>
        </p:txBody>
      </p:sp>
      <p:sp>
        <p:nvSpPr>
          <p:cNvPr id="5" name="Slide Number Placeholder 4">
            <a:extLst>
              <a:ext uri="{FF2B5EF4-FFF2-40B4-BE49-F238E27FC236}">
                <a16:creationId xmlns:a16="http://schemas.microsoft.com/office/drawing/2014/main" id="{876060FC-303E-C4E0-2077-E19506913883}"/>
              </a:ext>
            </a:extLst>
          </p:cNvPr>
          <p:cNvSpPr>
            <a:spLocks noGrp="1"/>
          </p:cNvSpPr>
          <p:nvPr>
            <p:ph type="sldNum" sz="quarter" idx="12"/>
          </p:nvPr>
        </p:nvSpPr>
        <p:spPr/>
        <p:txBody>
          <a:bodyPr/>
          <a:lstStyle/>
          <a:p>
            <a:fld id="{EFC07C4F-4DD7-4452-9CBE-7B4BC77324C7}" type="slidenum">
              <a:rPr lang="en-GB" smtClean="0"/>
              <a:t>11</a:t>
            </a:fld>
            <a:endParaRPr lang="en-GB"/>
          </a:p>
        </p:txBody>
      </p:sp>
      <p:sp>
        <p:nvSpPr>
          <p:cNvPr id="7" name="TextBox 6">
            <a:extLst>
              <a:ext uri="{FF2B5EF4-FFF2-40B4-BE49-F238E27FC236}">
                <a16:creationId xmlns:a16="http://schemas.microsoft.com/office/drawing/2014/main" id="{5D22CD72-E7E5-8A26-1EFF-B06C0DC30888}"/>
              </a:ext>
            </a:extLst>
          </p:cNvPr>
          <p:cNvSpPr txBox="1"/>
          <p:nvPr/>
        </p:nvSpPr>
        <p:spPr>
          <a:xfrm>
            <a:off x="395536" y="1268760"/>
            <a:ext cx="4572000" cy="4832092"/>
          </a:xfrm>
          <a:prstGeom prst="rect">
            <a:avLst/>
          </a:prstGeom>
          <a:noFill/>
        </p:spPr>
        <p:txBody>
          <a:bodyPr wrap="square">
            <a:spAutoFit/>
          </a:bodyPr>
          <a:lstStyle/>
          <a:p>
            <a:r>
              <a:rPr lang="en-GB" sz="1400" b="1" i="1" dirty="0"/>
              <a:t>At the Student Poetry Reading</a:t>
            </a:r>
          </a:p>
          <a:p>
            <a:r>
              <a:rPr lang="en-GB" sz="1400" dirty="0"/>
              <a:t>BY KIM STAFFORD</a:t>
            </a:r>
            <a:br>
              <a:rPr lang="en-GB" sz="1400" dirty="0"/>
            </a:br>
            <a:endParaRPr lang="en-GB" sz="1400" dirty="0"/>
          </a:p>
          <a:p>
            <a:r>
              <a:rPr lang="en-GB" sz="1400" i="1" dirty="0"/>
              <a:t>I guess you could call me broken,</a:t>
            </a:r>
          </a:p>
          <a:p>
            <a:r>
              <a:rPr lang="en-GB" sz="1400" dirty="0"/>
              <a:t>says one</a:t>
            </a:r>
            <a:r>
              <a:rPr lang="en-GB" sz="1400" i="1" dirty="0"/>
              <a:t>. I’m still lonely</a:t>
            </a:r>
            <a:r>
              <a:rPr lang="en-GB" sz="1400" dirty="0"/>
              <a:t>, says another,</a:t>
            </a:r>
          </a:p>
          <a:p>
            <a:r>
              <a:rPr lang="en-GB" sz="1400" i="1" dirty="0"/>
              <a:t>but now I can name it with a song.</a:t>
            </a:r>
          </a:p>
          <a:p>
            <a:endParaRPr lang="en-GB" sz="1400" dirty="0"/>
          </a:p>
          <a:p>
            <a:r>
              <a:rPr lang="en-GB" sz="1400" i="1" dirty="0"/>
              <a:t>In my poem</a:t>
            </a:r>
            <a:r>
              <a:rPr lang="en-GB" sz="1400" dirty="0"/>
              <a:t>, says another,</a:t>
            </a:r>
          </a:p>
          <a:p>
            <a:r>
              <a:rPr lang="en-GB" sz="1400" i="1" dirty="0"/>
              <a:t>I can forget I am forgotten. Now</a:t>
            </a:r>
          </a:p>
          <a:p>
            <a:r>
              <a:rPr lang="en-GB" sz="1400" i="1" dirty="0"/>
              <a:t>I understand being misunderstood,</a:t>
            </a:r>
          </a:p>
          <a:p>
            <a:endParaRPr lang="en-GB" sz="1400" dirty="0"/>
          </a:p>
          <a:p>
            <a:r>
              <a:rPr lang="en-GB" sz="1400" dirty="0"/>
              <a:t>says another. And another says,</a:t>
            </a:r>
          </a:p>
          <a:p>
            <a:r>
              <a:rPr lang="en-GB" sz="1400" dirty="0"/>
              <a:t>in a bold, undeniable voice of power,</a:t>
            </a:r>
          </a:p>
          <a:p>
            <a:r>
              <a:rPr lang="en-GB" sz="1400" i="1" dirty="0"/>
              <a:t>I won’t step down from myself again.</a:t>
            </a:r>
          </a:p>
          <a:p>
            <a:endParaRPr lang="en-GB" sz="1400" dirty="0"/>
          </a:p>
          <a:p>
            <a:r>
              <a:rPr lang="en-GB" sz="1400" dirty="0"/>
              <a:t>And they are beautiful, beautiful,</a:t>
            </a:r>
          </a:p>
          <a:p>
            <a:r>
              <a:rPr lang="en-GB" sz="1400" dirty="0"/>
              <a:t>standing one by one at the mic</a:t>
            </a:r>
          </a:p>
          <a:p>
            <a:r>
              <a:rPr lang="en-GB" sz="1400" dirty="0"/>
              <a:t>where they have come forth at last</a:t>
            </a:r>
          </a:p>
          <a:p>
            <a:endParaRPr lang="en-GB" sz="1400" dirty="0"/>
          </a:p>
          <a:p>
            <a:r>
              <a:rPr lang="en-GB" sz="1400" dirty="0"/>
              <a:t>from behind the curtain.</a:t>
            </a:r>
          </a:p>
          <a:p>
            <a:endParaRPr lang="en-GB" sz="1400" dirty="0"/>
          </a:p>
          <a:p>
            <a:r>
              <a:rPr lang="en-GB" sz="1400" dirty="0"/>
              <a:t>Source: Poetry (March 2021)</a:t>
            </a:r>
          </a:p>
        </p:txBody>
      </p:sp>
      <p:graphicFrame>
        <p:nvGraphicFramePr>
          <p:cNvPr id="8" name="Table 7">
            <a:extLst>
              <a:ext uri="{FF2B5EF4-FFF2-40B4-BE49-F238E27FC236}">
                <a16:creationId xmlns:a16="http://schemas.microsoft.com/office/drawing/2014/main" id="{41EC3A0A-DD04-09B2-1489-B6F411B29796}"/>
              </a:ext>
            </a:extLst>
          </p:cNvPr>
          <p:cNvGraphicFramePr>
            <a:graphicFrameLocks noGrp="1"/>
          </p:cNvGraphicFramePr>
          <p:nvPr>
            <p:extLst>
              <p:ext uri="{D42A27DB-BD31-4B8C-83A1-F6EECF244321}">
                <p14:modId xmlns:p14="http://schemas.microsoft.com/office/powerpoint/2010/main" val="1031401595"/>
              </p:ext>
            </p:extLst>
          </p:nvPr>
        </p:nvGraphicFramePr>
        <p:xfrm>
          <a:off x="3347864" y="1481858"/>
          <a:ext cx="2736304" cy="2332745"/>
        </p:xfrm>
        <a:graphic>
          <a:graphicData uri="http://schemas.openxmlformats.org/drawingml/2006/table">
            <a:tbl>
              <a:tblPr firstRow="1" bandRow="1">
                <a:tableStyleId>{5940675A-B579-460E-94D1-54222C63F5DA}</a:tableStyleId>
              </a:tblPr>
              <a:tblGrid>
                <a:gridCol w="2736304">
                  <a:extLst>
                    <a:ext uri="{9D8B030D-6E8A-4147-A177-3AD203B41FA5}">
                      <a16:colId xmlns:a16="http://schemas.microsoft.com/office/drawing/2014/main" val="597376170"/>
                    </a:ext>
                  </a:extLst>
                </a:gridCol>
              </a:tblGrid>
              <a:tr h="310981">
                <a:tc>
                  <a:txBody>
                    <a:bodyPr/>
                    <a:lstStyle/>
                    <a:p>
                      <a:pPr algn="ctr"/>
                      <a:r>
                        <a:rPr lang="en-GB" sz="1100" b="1" i="1" dirty="0">
                          <a:solidFill>
                            <a:srgbClr val="252525"/>
                          </a:solidFill>
                          <a:effectLst/>
                        </a:rPr>
                        <a:t>SIMPLE</a:t>
                      </a:r>
                    </a:p>
                  </a:txBody>
                  <a:tcPr anchor="ctr">
                    <a:solidFill>
                      <a:srgbClr val="F58A1D"/>
                    </a:solidFill>
                  </a:tcPr>
                </a:tc>
                <a:extLst>
                  <a:ext uri="{0D108BD9-81ED-4DB2-BD59-A6C34878D82A}">
                    <a16:rowId xmlns:a16="http://schemas.microsoft.com/office/drawing/2014/main" val="686288591"/>
                  </a:ext>
                </a:extLst>
              </a:tr>
              <a:tr h="50544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100" dirty="0">
                          <a:solidFill>
                            <a:srgbClr val="252525"/>
                          </a:solidFill>
                        </a:rPr>
                        <a:t>Give the name of the piece.</a:t>
                      </a:r>
                      <a:endParaRPr lang="en-GB" sz="1100" dirty="0">
                        <a:solidFill>
                          <a:srgbClr val="252525"/>
                        </a:solidFill>
                        <a:effectLst/>
                      </a:endParaRPr>
                    </a:p>
                  </a:txBody>
                  <a:tcPr anchor="ctr">
                    <a:solidFill>
                      <a:srgbClr val="F58A1D">
                        <a:alpha val="31000"/>
                      </a:srgbClr>
                    </a:solidFill>
                  </a:tcPr>
                </a:tc>
                <a:extLst>
                  <a:ext uri="{0D108BD9-81ED-4DB2-BD59-A6C34878D82A}">
                    <a16:rowId xmlns:a16="http://schemas.microsoft.com/office/drawing/2014/main" val="1735071927"/>
                  </a:ext>
                </a:extLst>
              </a:tr>
              <a:tr h="50544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100" dirty="0">
                          <a:solidFill>
                            <a:srgbClr val="252525"/>
                          </a:solidFill>
                          <a:effectLst/>
                        </a:rPr>
                        <a:t>Identify the author by name.</a:t>
                      </a:r>
                    </a:p>
                  </a:txBody>
                  <a:tcPr anchor="ctr">
                    <a:solidFill>
                      <a:srgbClr val="F58A1D">
                        <a:alpha val="31000"/>
                      </a:srgbClr>
                    </a:solidFill>
                  </a:tcPr>
                </a:tc>
                <a:extLst>
                  <a:ext uri="{0D108BD9-81ED-4DB2-BD59-A6C34878D82A}">
                    <a16:rowId xmlns:a16="http://schemas.microsoft.com/office/drawing/2014/main" val="2119001782"/>
                  </a:ext>
                </a:extLst>
              </a:tr>
              <a:tr h="50544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050" dirty="0">
                          <a:solidFill>
                            <a:srgbClr val="252525"/>
                          </a:solidFill>
                          <a:effectLst/>
                        </a:rPr>
                        <a:t>A brief summary of what the piece is about and its context (if from a larger body of work).</a:t>
                      </a:r>
                    </a:p>
                  </a:txBody>
                  <a:tcPr anchor="ctr">
                    <a:solidFill>
                      <a:srgbClr val="F58A1D">
                        <a:alpha val="31000"/>
                      </a:srgbClr>
                    </a:solidFill>
                  </a:tcPr>
                </a:tc>
                <a:extLst>
                  <a:ext uri="{0D108BD9-81ED-4DB2-BD59-A6C34878D82A}">
                    <a16:rowId xmlns:a16="http://schemas.microsoft.com/office/drawing/2014/main" val="288147771"/>
                  </a:ext>
                </a:extLst>
              </a:tr>
              <a:tr h="505441">
                <a:tc>
                  <a:txBody>
                    <a:bodyPr/>
                    <a:lstStyle/>
                    <a:p>
                      <a:r>
                        <a:rPr lang="en-GB" sz="1100" dirty="0">
                          <a:solidFill>
                            <a:srgbClr val="252525"/>
                          </a:solidFill>
                          <a:effectLst/>
                        </a:rPr>
                        <a:t>Give a reason for choosing or liking the piece.</a:t>
                      </a:r>
                    </a:p>
                  </a:txBody>
                  <a:tcPr anchor="ctr">
                    <a:solidFill>
                      <a:srgbClr val="F58A1D">
                        <a:alpha val="31000"/>
                      </a:srgbClr>
                    </a:solidFill>
                  </a:tcPr>
                </a:tc>
                <a:extLst>
                  <a:ext uri="{0D108BD9-81ED-4DB2-BD59-A6C34878D82A}">
                    <a16:rowId xmlns:a16="http://schemas.microsoft.com/office/drawing/2014/main" val="400043250"/>
                  </a:ext>
                </a:extLst>
              </a:tr>
            </a:tbl>
          </a:graphicData>
        </a:graphic>
      </p:graphicFrame>
      <p:sp>
        <p:nvSpPr>
          <p:cNvPr id="9" name="Rectangle 8">
            <a:extLst>
              <a:ext uri="{FF2B5EF4-FFF2-40B4-BE49-F238E27FC236}">
                <a16:creationId xmlns:a16="http://schemas.microsoft.com/office/drawing/2014/main" id="{63DBDB5F-5BD1-FC46-B503-61A47F1AC76A}"/>
              </a:ext>
            </a:extLst>
          </p:cNvPr>
          <p:cNvSpPr/>
          <p:nvPr/>
        </p:nvSpPr>
        <p:spPr>
          <a:xfrm>
            <a:off x="6599717" y="1157821"/>
            <a:ext cx="2148747" cy="2880320"/>
          </a:xfrm>
          <a:prstGeom prst="rect">
            <a:avLst/>
          </a:prstGeom>
          <a:solidFill>
            <a:srgbClr val="F58A1D">
              <a:alpha val="20000"/>
            </a:srgbClr>
          </a:solidFill>
        </p:spPr>
        <p:style>
          <a:lnRef idx="2">
            <a:schemeClr val="accent2">
              <a:shade val="15000"/>
            </a:schemeClr>
          </a:lnRef>
          <a:fillRef idx="1">
            <a:schemeClr val="accent2"/>
          </a:fillRef>
          <a:effectRef idx="0">
            <a:schemeClr val="accent2"/>
          </a:effectRef>
          <a:fontRef idx="minor">
            <a:schemeClr val="lt1"/>
          </a:fontRef>
        </p:style>
        <p:txBody>
          <a:bodyPr rtlCol="0" anchor="ctr"/>
          <a:lstStyle/>
          <a:p>
            <a:r>
              <a:rPr lang="en-GB" sz="1200" dirty="0">
                <a:solidFill>
                  <a:schemeClr val="tx1"/>
                </a:solidFill>
              </a:rPr>
              <a:t>I have chosen the poem ‘At the Student Poetry Reading’ by Kim Stafford. </a:t>
            </a:r>
          </a:p>
          <a:p>
            <a:r>
              <a:rPr lang="en-GB" sz="1200" dirty="0">
                <a:solidFill>
                  <a:schemeClr val="tx1"/>
                </a:solidFill>
              </a:rPr>
              <a:t/>
            </a:r>
            <a:br>
              <a:rPr lang="en-GB" sz="1200" dirty="0">
                <a:solidFill>
                  <a:schemeClr val="tx1"/>
                </a:solidFill>
              </a:rPr>
            </a:br>
            <a:r>
              <a:rPr lang="en-GB" sz="1200" dirty="0">
                <a:solidFill>
                  <a:schemeClr val="tx1"/>
                </a:solidFill>
              </a:rPr>
              <a:t>This poem is about students giving a poetry reading, which I thought was a good choice because that’s what we are doing. </a:t>
            </a:r>
          </a:p>
          <a:p>
            <a:endParaRPr lang="en-GB" sz="1200" dirty="0">
              <a:solidFill>
                <a:schemeClr val="tx1"/>
              </a:solidFill>
            </a:endParaRPr>
          </a:p>
          <a:p>
            <a:r>
              <a:rPr lang="en-GB" sz="1200" dirty="0">
                <a:solidFill>
                  <a:schemeClr val="tx1"/>
                </a:solidFill>
              </a:rPr>
              <a:t>I like the way he talks about how everybody learns something from poetry. </a:t>
            </a:r>
          </a:p>
        </p:txBody>
      </p:sp>
      <p:cxnSp>
        <p:nvCxnSpPr>
          <p:cNvPr id="11" name="Straight Arrow Connector 10">
            <a:extLst>
              <a:ext uri="{FF2B5EF4-FFF2-40B4-BE49-F238E27FC236}">
                <a16:creationId xmlns:a16="http://schemas.microsoft.com/office/drawing/2014/main" id="{0CEA0FD5-A530-72FB-F639-B9ACB7BCA500}"/>
              </a:ext>
            </a:extLst>
          </p:cNvPr>
          <p:cNvCxnSpPr>
            <a:cxnSpLocks/>
          </p:cNvCxnSpPr>
          <p:nvPr/>
        </p:nvCxnSpPr>
        <p:spPr>
          <a:xfrm flipV="1">
            <a:off x="6084168" y="1480235"/>
            <a:ext cx="563168" cy="47065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921AE80F-C036-627D-ECB1-CDC1D9C22F93}"/>
              </a:ext>
            </a:extLst>
          </p:cNvPr>
          <p:cNvCxnSpPr>
            <a:cxnSpLocks/>
          </p:cNvCxnSpPr>
          <p:nvPr/>
        </p:nvCxnSpPr>
        <p:spPr>
          <a:xfrm flipV="1">
            <a:off x="6084168" y="1950886"/>
            <a:ext cx="864096" cy="62225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D25F225D-5B70-F0C6-2511-35AF2F876E0E}"/>
              </a:ext>
            </a:extLst>
          </p:cNvPr>
          <p:cNvCxnSpPr>
            <a:cxnSpLocks/>
            <a:endCxn id="9" idx="1"/>
          </p:cNvCxnSpPr>
          <p:nvPr/>
        </p:nvCxnSpPr>
        <p:spPr>
          <a:xfrm flipV="1">
            <a:off x="6084168" y="2597981"/>
            <a:ext cx="515549" cy="46427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4" name="Straight Arrow Connector 23">
            <a:extLst>
              <a:ext uri="{FF2B5EF4-FFF2-40B4-BE49-F238E27FC236}">
                <a16:creationId xmlns:a16="http://schemas.microsoft.com/office/drawing/2014/main" id="{FDA6D350-C69E-D1C5-6CB6-3CBB85FF1DD9}"/>
              </a:ext>
            </a:extLst>
          </p:cNvPr>
          <p:cNvCxnSpPr>
            <a:cxnSpLocks/>
          </p:cNvCxnSpPr>
          <p:nvPr/>
        </p:nvCxnSpPr>
        <p:spPr>
          <a:xfrm>
            <a:off x="6084168" y="3566312"/>
            <a:ext cx="563168"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aphicFrame>
        <p:nvGraphicFramePr>
          <p:cNvPr id="2" name="Table 1">
            <a:extLst>
              <a:ext uri="{FF2B5EF4-FFF2-40B4-BE49-F238E27FC236}">
                <a16:creationId xmlns:a16="http://schemas.microsoft.com/office/drawing/2014/main" id="{6AAC0EB3-4580-2E3A-BF82-3F8233412438}"/>
              </a:ext>
            </a:extLst>
          </p:cNvPr>
          <p:cNvGraphicFramePr>
            <a:graphicFrameLocks noGrp="1"/>
          </p:cNvGraphicFramePr>
          <p:nvPr>
            <p:extLst>
              <p:ext uri="{D42A27DB-BD31-4B8C-83A1-F6EECF244321}">
                <p14:modId xmlns:p14="http://schemas.microsoft.com/office/powerpoint/2010/main" val="2764006801"/>
              </p:ext>
            </p:extLst>
          </p:nvPr>
        </p:nvGraphicFramePr>
        <p:xfrm>
          <a:off x="3250044" y="4354388"/>
          <a:ext cx="5498420" cy="1944175"/>
        </p:xfrm>
        <a:graphic>
          <a:graphicData uri="http://schemas.openxmlformats.org/drawingml/2006/table">
            <a:tbl>
              <a:tblPr firstRow="1" firstCol="1" bandRow="1">
                <a:tableStyleId>{5940675A-B579-460E-94D1-54222C63F5DA}</a:tableStyleId>
              </a:tblPr>
              <a:tblGrid>
                <a:gridCol w="1099684">
                  <a:extLst>
                    <a:ext uri="{9D8B030D-6E8A-4147-A177-3AD203B41FA5}">
                      <a16:colId xmlns:a16="http://schemas.microsoft.com/office/drawing/2014/main" val="432970131"/>
                    </a:ext>
                  </a:extLst>
                </a:gridCol>
                <a:gridCol w="1099684">
                  <a:extLst>
                    <a:ext uri="{9D8B030D-6E8A-4147-A177-3AD203B41FA5}">
                      <a16:colId xmlns:a16="http://schemas.microsoft.com/office/drawing/2014/main" val="2677484745"/>
                    </a:ext>
                  </a:extLst>
                </a:gridCol>
                <a:gridCol w="1099684">
                  <a:extLst>
                    <a:ext uri="{9D8B030D-6E8A-4147-A177-3AD203B41FA5}">
                      <a16:colId xmlns:a16="http://schemas.microsoft.com/office/drawing/2014/main" val="3149520564"/>
                    </a:ext>
                  </a:extLst>
                </a:gridCol>
                <a:gridCol w="1099684">
                  <a:extLst>
                    <a:ext uri="{9D8B030D-6E8A-4147-A177-3AD203B41FA5}">
                      <a16:colId xmlns:a16="http://schemas.microsoft.com/office/drawing/2014/main" val="1215520350"/>
                    </a:ext>
                  </a:extLst>
                </a:gridCol>
                <a:gridCol w="1099684">
                  <a:extLst>
                    <a:ext uri="{9D8B030D-6E8A-4147-A177-3AD203B41FA5}">
                      <a16:colId xmlns:a16="http://schemas.microsoft.com/office/drawing/2014/main" val="1411141566"/>
                    </a:ext>
                  </a:extLst>
                </a:gridCol>
              </a:tblGrid>
              <a:tr h="291671">
                <a:tc>
                  <a:txBody>
                    <a:bodyPr/>
                    <a:lstStyle/>
                    <a:p>
                      <a:pPr algn="ctr">
                        <a:lnSpc>
                          <a:spcPts val="1210"/>
                        </a:lnSpc>
                        <a:spcAft>
                          <a:spcPts val="0"/>
                        </a:spcAft>
                      </a:pPr>
                      <a:r>
                        <a:rPr lang="en-GB" sz="11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Pa</a:t>
                      </a:r>
                      <a:r>
                        <a:rPr lang="en-GB" sz="11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1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ct val="107000"/>
                        </a:lnSpc>
                        <a:spcAft>
                          <a:spcPts val="0"/>
                        </a:spcAft>
                      </a:pPr>
                      <a:r>
                        <a:rPr lang="en-GB" sz="11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Good Pa</a:t>
                      </a:r>
                      <a:r>
                        <a:rPr lang="en-GB" sz="11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1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1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 (Endorsed)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1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a:t>
                      </a:r>
                      <a:r>
                        <a:rPr lang="en-GB" sz="11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a:t>
                      </a:r>
                      <a:r>
                        <a:rPr lang="en-GB" sz="11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r</a:t>
                      </a:r>
                      <a:r>
                        <a:rPr lang="en-GB" sz="11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1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ct val="107000"/>
                        </a:lnSpc>
                        <a:spcAft>
                          <a:spcPts val="0"/>
                        </a:spcAft>
                      </a:pPr>
                      <a:r>
                        <a:rPr lang="en-GB" sz="11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a:t>
                      </a:r>
                      <a:r>
                        <a:rPr lang="en-GB" sz="11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a:t>
                      </a:r>
                      <a:r>
                        <a:rPr lang="en-GB" sz="11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r</a:t>
                      </a:r>
                      <a:r>
                        <a:rPr lang="en-GB" sz="11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1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 Plus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ts val="1210"/>
                        </a:lnSpc>
                        <a:spcAft>
                          <a:spcPts val="0"/>
                        </a:spcAft>
                      </a:pPr>
                      <a:r>
                        <a:rPr lang="en-GB" sz="11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1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Di</a:t>
                      </a:r>
                      <a:r>
                        <a:rPr lang="en-GB" sz="11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100" b="1" spc="1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r>
                        <a:rPr lang="en-GB" sz="11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1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nc</a:t>
                      </a:r>
                      <a:r>
                        <a:rPr lang="en-GB" sz="11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tion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extLst>
                  <a:ext uri="{0D108BD9-81ED-4DB2-BD59-A6C34878D82A}">
                    <a16:rowId xmlns:a16="http://schemas.microsoft.com/office/drawing/2014/main" val="162651259"/>
                  </a:ext>
                </a:extLst>
              </a:tr>
              <a:tr h="1187551">
                <a:tc>
                  <a:txBody>
                    <a:bodyPr/>
                    <a:lstStyle/>
                    <a:p>
                      <a:pPr algn="l">
                        <a:spcBef>
                          <a:spcPts val="100"/>
                        </a:spcBef>
                      </a:pPr>
                      <a:r>
                        <a:rPr lang="en-GB" sz="1100" b="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There is a </a:t>
                      </a:r>
                      <a:r>
                        <a:rPr lang="en-GB" sz="11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brief introduction </a:t>
                      </a:r>
                      <a:r>
                        <a:rPr lang="en-GB" sz="1100" b="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and </a:t>
                      </a:r>
                      <a:r>
                        <a:rPr lang="en-GB" sz="11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reason for choice with prompting</a:t>
                      </a:r>
                      <a:r>
                        <a:rPr lang="en-GB" sz="1100" b="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t>
                      </a:r>
                      <a:endParaRPr lang="en-GB" sz="11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lgn="l">
                        <a:spcBef>
                          <a:spcPts val="100"/>
                        </a:spcBef>
                      </a:pPr>
                      <a:r>
                        <a:rPr lang="en-GB" sz="1100" b="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1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solidFill>
                      <a:schemeClr val="bg1"/>
                    </a:solidFill>
                  </a:tcPr>
                </a:tc>
                <a:tc>
                  <a:txBody>
                    <a:bodyPr/>
                    <a:lstStyle/>
                    <a:p>
                      <a:pPr algn="l">
                        <a:lnSpc>
                          <a:spcPct val="107000"/>
                        </a:lnSpc>
                        <a:spcBef>
                          <a:spcPts val="100"/>
                        </a:spcBef>
                        <a:spcAft>
                          <a:spcPts val="800"/>
                        </a:spcAft>
                      </a:pPr>
                      <a:r>
                        <a:rPr lang="en-GB" sz="1100" b="0" dirty="0">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There is </a:t>
                      </a:r>
                      <a:r>
                        <a:rPr lang="en-GB" sz="1100" b="0" dirty="0">
                          <a:solidFill>
                            <a:srgbClr val="FF0000"/>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a brief introduction </a:t>
                      </a:r>
                      <a:r>
                        <a:rPr lang="en-GB" sz="1100" b="0" dirty="0">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and </a:t>
                      </a:r>
                      <a:r>
                        <a:rPr lang="en-GB" sz="1100" b="0" dirty="0">
                          <a:solidFill>
                            <a:srgbClr val="FF0000"/>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reason for choice without prompting</a:t>
                      </a:r>
                      <a:r>
                        <a:rPr lang="en-GB" sz="1100" b="0" dirty="0">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a:t>
                      </a:r>
                      <a:endParaRPr lang="en-GB" sz="1100" b="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solidFill>
                      <a:schemeClr val="bg1"/>
                    </a:solidFill>
                  </a:tcPr>
                </a:tc>
                <a:tc>
                  <a:txBody>
                    <a:bodyPr/>
                    <a:lstStyle/>
                    <a:p>
                      <a:pPr algn="l">
                        <a:lnSpc>
                          <a:spcPct val="10700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There is </a:t>
                      </a:r>
                      <a:r>
                        <a:rPr lang="en-GB" sz="11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a well-developed introduction</a:t>
                      </a: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 with </a:t>
                      </a:r>
                      <a:r>
                        <a:rPr lang="en-GB" sz="11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a thoughtful reason for choice</a:t>
                      </a: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a:t>
                      </a:r>
                      <a:endParaRPr lang="en-GB" sz="11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solidFill>
                      <a:schemeClr val="bg1"/>
                    </a:solidFill>
                  </a:tcPr>
                </a:tc>
                <a:tc>
                  <a:txBody>
                    <a:bodyPr/>
                    <a:lstStyle/>
                    <a:p>
                      <a:pPr algn="l">
                        <a:lnSpc>
                          <a:spcPct val="10700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There is </a:t>
                      </a:r>
                      <a:r>
                        <a:rPr lang="en-GB" sz="11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a well-developed introduction</a:t>
                      </a: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 with </a:t>
                      </a:r>
                      <a:r>
                        <a:rPr lang="en-GB" sz="11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two or more thoughtful reasons for choice</a:t>
                      </a: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a:t>
                      </a:r>
                      <a:endParaRPr lang="en-GB" sz="11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solidFill>
                      <a:schemeClr val="bg1"/>
                    </a:solidFill>
                  </a:tcPr>
                </a:tc>
                <a:tc>
                  <a:txBody>
                    <a:bodyPr/>
                    <a:lstStyle/>
                    <a:p>
                      <a:pPr algn="l">
                        <a:lnSpc>
                          <a:spcPct val="10700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There is </a:t>
                      </a:r>
                      <a:r>
                        <a:rPr lang="en-GB" sz="11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a well-developed introduction</a:t>
                      </a: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 with </a:t>
                      </a:r>
                      <a:r>
                        <a:rPr lang="en-GB" sz="11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two or more thoughtful reasons for choice</a:t>
                      </a: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a:t>
                      </a:r>
                      <a:endParaRPr lang="en-GB" sz="11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solidFill>
                      <a:schemeClr val="bg1"/>
                    </a:solidFill>
                  </a:tcPr>
                </a:tc>
                <a:extLst>
                  <a:ext uri="{0D108BD9-81ED-4DB2-BD59-A6C34878D82A}">
                    <a16:rowId xmlns:a16="http://schemas.microsoft.com/office/drawing/2014/main" val="2882478616"/>
                  </a:ext>
                </a:extLst>
              </a:tr>
            </a:tbl>
          </a:graphicData>
        </a:graphic>
      </p:graphicFrame>
      <p:pic>
        <p:nvPicPr>
          <p:cNvPr id="10" name="Poem P (audio)">
            <a:hlinkClick r:id="" action="ppaction://media"/>
            <a:extLst>
              <a:ext uri="{FF2B5EF4-FFF2-40B4-BE49-F238E27FC236}">
                <a16:creationId xmlns:a16="http://schemas.microsoft.com/office/drawing/2014/main" id="{2B12D515-13DF-731D-7F03-052E16B4A86E}"/>
              </a:ext>
            </a:extLst>
          </p:cNvPr>
          <p:cNvPicPr>
            <a:picLocks noChangeAspect="1"/>
          </p:cNvPicPr>
          <p:nvPr>
            <a:audioFile r:link="rId2"/>
            <p:extLst>
              <p:ext uri="{DAA4B4D4-6D71-4841-9C94-3DE7FCFB9230}">
                <p14:media xmlns:p14="http://schemas.microsoft.com/office/powerpoint/2010/main" r:embed="rId1"/>
              </p:ext>
            </p:extLst>
          </p:nvPr>
        </p:nvPicPr>
        <p:blipFill>
          <a:blip r:embed="rId4">
            <a:biLevel thresh="75000"/>
          </a:blip>
          <a:stretch>
            <a:fillRect/>
          </a:stretch>
        </p:blipFill>
        <p:spPr>
          <a:xfrm>
            <a:off x="6078083" y="3794459"/>
            <a:ext cx="487363" cy="487363"/>
          </a:xfrm>
          <a:prstGeom prst="rect">
            <a:avLst/>
          </a:prstGeom>
        </p:spPr>
      </p:pic>
      <p:pic>
        <p:nvPicPr>
          <p:cNvPr id="6" name="Picture 5">
            <a:extLst>
              <a:ext uri="{FF2B5EF4-FFF2-40B4-BE49-F238E27FC236}">
                <a16:creationId xmlns:a16="http://schemas.microsoft.com/office/drawing/2014/main" id="{30650D68-55A6-94C0-39A0-319ADD86E499}"/>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573864" y="6309321"/>
            <a:ext cx="462632" cy="486786"/>
          </a:xfrm>
          <a:prstGeom prst="rect">
            <a:avLst/>
          </a:prstGeom>
        </p:spPr>
      </p:pic>
    </p:spTree>
    <p:extLst>
      <p:ext uri="{BB962C8B-B14F-4D97-AF65-F5344CB8AC3E}">
        <p14:creationId xmlns:p14="http://schemas.microsoft.com/office/powerpoint/2010/main" val="1357367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mediacall" presetSubtype="0" fill="hold" nodeType="clickEffect">
                                  <p:stCondLst>
                                    <p:cond delay="0"/>
                                  </p:stCondLst>
                                  <p:childTnLst>
                                    <p:cmd type="call" cmd="playFrom(0.0)">
                                      <p:cBhvr>
                                        <p:cTn id="26" dur="14132"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27" fill="hold" display="0">
                  <p:stCondLst>
                    <p:cond delay="indefinite"/>
                  </p:stCondLst>
                  <p:endCondLst>
                    <p:cond evt="onStopAudio" delay="0">
                      <p:tgtEl>
                        <p:sldTgt/>
                      </p:tgtEl>
                    </p:cond>
                  </p:endCondLst>
                </p:cTn>
                <p:tgtEl>
                  <p:spTgt spid="10"/>
                </p:tgtEl>
              </p:cMediaNode>
            </p:audio>
          </p:childTnLst>
        </p:cTn>
      </p:par>
    </p:tnLst>
    <p:bldLst>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9CF7CC7C-45A8-8624-5330-A5A9A5EE34CE}"/>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CD69DE00-88E1-22EA-47CA-545AC701E2D8}"/>
              </a:ext>
            </a:extLst>
          </p:cNvPr>
          <p:cNvSpPr>
            <a:spLocks noGrp="1"/>
          </p:cNvSpPr>
          <p:nvPr>
            <p:ph type="ftr" sz="quarter" idx="11"/>
          </p:nvPr>
        </p:nvSpPr>
        <p:spPr>
          <a:xfrm>
            <a:off x="2411760" y="6356351"/>
            <a:ext cx="3384376" cy="365125"/>
          </a:xfrm>
        </p:spPr>
        <p:txBody>
          <a:bodyPr/>
          <a:lstStyle/>
          <a:p>
            <a:r>
              <a:rPr lang="en-US" dirty="0" smtClean="0"/>
              <a:t>ESB-RES-C179 </a:t>
            </a:r>
          </a:p>
          <a:p>
            <a:r>
              <a:rPr lang="en-US" dirty="0" smtClean="0"/>
              <a:t>L1G2-Speech to Connect-2.1-PPT-Choosing and introducing a piece</a:t>
            </a:r>
            <a:endParaRPr lang="en-GB" dirty="0"/>
          </a:p>
        </p:txBody>
      </p:sp>
      <p:sp>
        <p:nvSpPr>
          <p:cNvPr id="5" name="Slide Number Placeholder 4">
            <a:extLst>
              <a:ext uri="{FF2B5EF4-FFF2-40B4-BE49-F238E27FC236}">
                <a16:creationId xmlns:a16="http://schemas.microsoft.com/office/drawing/2014/main" id="{876060FC-303E-C4E0-2077-E19506913883}"/>
              </a:ext>
            </a:extLst>
          </p:cNvPr>
          <p:cNvSpPr>
            <a:spLocks noGrp="1"/>
          </p:cNvSpPr>
          <p:nvPr>
            <p:ph type="sldNum" sz="quarter" idx="12"/>
          </p:nvPr>
        </p:nvSpPr>
        <p:spPr/>
        <p:txBody>
          <a:bodyPr/>
          <a:lstStyle/>
          <a:p>
            <a:fld id="{EFC07C4F-4DD7-4452-9CBE-7B4BC77324C7}" type="slidenum">
              <a:rPr lang="en-GB" smtClean="0"/>
              <a:t>12</a:t>
            </a:fld>
            <a:endParaRPr lang="en-GB"/>
          </a:p>
        </p:txBody>
      </p:sp>
      <p:sp>
        <p:nvSpPr>
          <p:cNvPr id="7" name="TextBox 6">
            <a:extLst>
              <a:ext uri="{FF2B5EF4-FFF2-40B4-BE49-F238E27FC236}">
                <a16:creationId xmlns:a16="http://schemas.microsoft.com/office/drawing/2014/main" id="{5D22CD72-E7E5-8A26-1EFF-B06C0DC30888}"/>
              </a:ext>
            </a:extLst>
          </p:cNvPr>
          <p:cNvSpPr txBox="1"/>
          <p:nvPr/>
        </p:nvSpPr>
        <p:spPr>
          <a:xfrm>
            <a:off x="395536" y="1074216"/>
            <a:ext cx="4572000" cy="4154984"/>
          </a:xfrm>
          <a:prstGeom prst="rect">
            <a:avLst/>
          </a:prstGeom>
          <a:noFill/>
        </p:spPr>
        <p:txBody>
          <a:bodyPr wrap="square">
            <a:spAutoFit/>
          </a:bodyPr>
          <a:lstStyle/>
          <a:p>
            <a:r>
              <a:rPr lang="en-GB" sz="1200" b="1" i="1" dirty="0"/>
              <a:t>At the Student Poetry Reading</a:t>
            </a:r>
          </a:p>
          <a:p>
            <a:r>
              <a:rPr lang="en-GB" sz="1200" dirty="0"/>
              <a:t>BY KIM STAFFORD</a:t>
            </a:r>
            <a:br>
              <a:rPr lang="en-GB" sz="1200" dirty="0"/>
            </a:br>
            <a:endParaRPr lang="en-GB" sz="1200" dirty="0"/>
          </a:p>
          <a:p>
            <a:r>
              <a:rPr lang="en-GB" sz="1200" i="1" dirty="0"/>
              <a:t>I guess you could call me broken,</a:t>
            </a:r>
          </a:p>
          <a:p>
            <a:r>
              <a:rPr lang="en-GB" sz="1200" dirty="0"/>
              <a:t>says one</a:t>
            </a:r>
            <a:r>
              <a:rPr lang="en-GB" sz="1200" i="1" dirty="0"/>
              <a:t>. I’m still lonely</a:t>
            </a:r>
            <a:r>
              <a:rPr lang="en-GB" sz="1200" dirty="0"/>
              <a:t>, says another,</a:t>
            </a:r>
          </a:p>
          <a:p>
            <a:r>
              <a:rPr lang="en-GB" sz="1200" i="1" dirty="0"/>
              <a:t>but now I can name it with a song.</a:t>
            </a:r>
          </a:p>
          <a:p>
            <a:endParaRPr lang="en-GB" sz="1200" dirty="0"/>
          </a:p>
          <a:p>
            <a:r>
              <a:rPr lang="en-GB" sz="1200" i="1" dirty="0"/>
              <a:t>In my poem</a:t>
            </a:r>
            <a:r>
              <a:rPr lang="en-GB" sz="1200" dirty="0"/>
              <a:t>, says another,</a:t>
            </a:r>
          </a:p>
          <a:p>
            <a:r>
              <a:rPr lang="en-GB" sz="1200" i="1" dirty="0"/>
              <a:t>I can forget I am forgotten. Now</a:t>
            </a:r>
          </a:p>
          <a:p>
            <a:r>
              <a:rPr lang="en-GB" sz="1200" i="1" dirty="0"/>
              <a:t>I understand being misunderstood,</a:t>
            </a:r>
          </a:p>
          <a:p>
            <a:endParaRPr lang="en-GB" sz="1200" dirty="0"/>
          </a:p>
          <a:p>
            <a:r>
              <a:rPr lang="en-GB" sz="1200" dirty="0"/>
              <a:t>says another. And another says,</a:t>
            </a:r>
          </a:p>
          <a:p>
            <a:r>
              <a:rPr lang="en-GB" sz="1200" dirty="0"/>
              <a:t>in a bold, undeniable voice of power,</a:t>
            </a:r>
          </a:p>
          <a:p>
            <a:r>
              <a:rPr lang="en-GB" sz="1200" i="1" dirty="0"/>
              <a:t>I won’t step down from myself again.</a:t>
            </a:r>
          </a:p>
          <a:p>
            <a:endParaRPr lang="en-GB" sz="1200" dirty="0"/>
          </a:p>
          <a:p>
            <a:r>
              <a:rPr lang="en-GB" sz="1200" dirty="0"/>
              <a:t>And they are beautiful, beautiful,</a:t>
            </a:r>
          </a:p>
          <a:p>
            <a:r>
              <a:rPr lang="en-GB" sz="1200" dirty="0"/>
              <a:t>standing one by one at the mic</a:t>
            </a:r>
          </a:p>
          <a:p>
            <a:r>
              <a:rPr lang="en-GB" sz="1200" dirty="0"/>
              <a:t>where they have come forth at last</a:t>
            </a:r>
          </a:p>
          <a:p>
            <a:endParaRPr lang="en-GB" sz="1200" dirty="0"/>
          </a:p>
          <a:p>
            <a:r>
              <a:rPr lang="en-GB" sz="1200" dirty="0"/>
              <a:t>from behind the curtain.</a:t>
            </a:r>
          </a:p>
          <a:p>
            <a:endParaRPr lang="en-GB" sz="1200" dirty="0"/>
          </a:p>
          <a:p>
            <a:r>
              <a:rPr lang="en-GB" sz="1200" dirty="0"/>
              <a:t>Source: Poetry (March 2021)</a:t>
            </a:r>
          </a:p>
        </p:txBody>
      </p:sp>
      <p:graphicFrame>
        <p:nvGraphicFramePr>
          <p:cNvPr id="8" name="Table 7">
            <a:extLst>
              <a:ext uri="{FF2B5EF4-FFF2-40B4-BE49-F238E27FC236}">
                <a16:creationId xmlns:a16="http://schemas.microsoft.com/office/drawing/2014/main" id="{41EC3A0A-DD04-09B2-1489-B6F411B29796}"/>
              </a:ext>
            </a:extLst>
          </p:cNvPr>
          <p:cNvGraphicFramePr>
            <a:graphicFrameLocks noGrp="1"/>
          </p:cNvGraphicFramePr>
          <p:nvPr>
            <p:extLst>
              <p:ext uri="{D42A27DB-BD31-4B8C-83A1-F6EECF244321}">
                <p14:modId xmlns:p14="http://schemas.microsoft.com/office/powerpoint/2010/main" val="2616150458"/>
              </p:ext>
            </p:extLst>
          </p:nvPr>
        </p:nvGraphicFramePr>
        <p:xfrm>
          <a:off x="3305606" y="1177841"/>
          <a:ext cx="2736304" cy="2745589"/>
        </p:xfrm>
        <a:graphic>
          <a:graphicData uri="http://schemas.openxmlformats.org/drawingml/2006/table">
            <a:tbl>
              <a:tblPr firstRow="1" bandRow="1">
                <a:tableStyleId>{5940675A-B579-460E-94D1-54222C63F5DA}</a:tableStyleId>
              </a:tblPr>
              <a:tblGrid>
                <a:gridCol w="2736304">
                  <a:extLst>
                    <a:ext uri="{9D8B030D-6E8A-4147-A177-3AD203B41FA5}">
                      <a16:colId xmlns:a16="http://schemas.microsoft.com/office/drawing/2014/main" val="597376170"/>
                    </a:ext>
                  </a:extLst>
                </a:gridCol>
              </a:tblGrid>
              <a:tr h="357653">
                <a:tc>
                  <a:txBody>
                    <a:bodyPr/>
                    <a:lstStyle/>
                    <a:p>
                      <a:pPr algn="ctr"/>
                      <a:r>
                        <a:rPr lang="en-GB" sz="1100" b="1" i="1" dirty="0">
                          <a:solidFill>
                            <a:srgbClr val="252525"/>
                          </a:solidFill>
                          <a:effectLst/>
                        </a:rPr>
                        <a:t>BETTER </a:t>
                      </a:r>
                    </a:p>
                  </a:txBody>
                  <a:tcPr anchor="ctr">
                    <a:solidFill>
                      <a:srgbClr val="FBD10A"/>
                    </a:solidFill>
                  </a:tcPr>
                </a:tc>
                <a:extLst>
                  <a:ext uri="{0D108BD9-81ED-4DB2-BD59-A6C34878D82A}">
                    <a16:rowId xmlns:a16="http://schemas.microsoft.com/office/drawing/2014/main" val="686288591"/>
                  </a:ext>
                </a:extLst>
              </a:tr>
              <a:tr h="6309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100" dirty="0">
                          <a:solidFill>
                            <a:srgbClr val="252525"/>
                          </a:solidFill>
                          <a:effectLst/>
                        </a:rPr>
                        <a:t>Give the name of the piece.</a:t>
                      </a:r>
                    </a:p>
                  </a:txBody>
                  <a:tcPr anchor="ctr">
                    <a:solidFill>
                      <a:srgbClr val="FBD10A">
                        <a:alpha val="30196"/>
                      </a:srgbClr>
                    </a:solidFill>
                  </a:tcPr>
                </a:tc>
                <a:extLst>
                  <a:ext uri="{0D108BD9-81ED-4DB2-BD59-A6C34878D82A}">
                    <a16:rowId xmlns:a16="http://schemas.microsoft.com/office/drawing/2014/main" val="1735071927"/>
                  </a:ext>
                </a:extLst>
              </a:tr>
              <a:tr h="581298">
                <a:tc>
                  <a:txBody>
                    <a:bodyPr/>
                    <a:lstStyle/>
                    <a:p>
                      <a:r>
                        <a:rPr lang="en-GB" sz="1100" dirty="0">
                          <a:solidFill>
                            <a:srgbClr val="252525"/>
                          </a:solidFill>
                          <a:effectLst/>
                        </a:rPr>
                        <a:t>Provide the name of the author and give some information on their life.</a:t>
                      </a:r>
                    </a:p>
                  </a:txBody>
                  <a:tcPr anchor="ctr">
                    <a:solidFill>
                      <a:srgbClr val="FBD10A">
                        <a:alpha val="30196"/>
                      </a:srgbClr>
                    </a:solidFill>
                  </a:tcPr>
                </a:tc>
                <a:extLst>
                  <a:ext uri="{0D108BD9-81ED-4DB2-BD59-A6C34878D82A}">
                    <a16:rowId xmlns:a16="http://schemas.microsoft.com/office/drawing/2014/main" val="2119001782"/>
                  </a:ext>
                </a:extLst>
              </a:tr>
              <a:tr h="58129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100" dirty="0"/>
                        <a:t>A more detailed summary may include some explanation of the theme, emotions, or language used.</a:t>
                      </a:r>
                      <a:endParaRPr lang="en-GB" sz="1100" dirty="0">
                        <a:solidFill>
                          <a:srgbClr val="252525"/>
                        </a:solidFill>
                        <a:effectLst/>
                      </a:endParaRPr>
                    </a:p>
                  </a:txBody>
                  <a:tcPr anchor="ctr">
                    <a:solidFill>
                      <a:srgbClr val="FBD10A">
                        <a:alpha val="30196"/>
                      </a:srgbClr>
                    </a:solidFill>
                  </a:tcPr>
                </a:tc>
                <a:extLst>
                  <a:ext uri="{0D108BD9-81ED-4DB2-BD59-A6C34878D82A}">
                    <a16:rowId xmlns:a16="http://schemas.microsoft.com/office/drawing/2014/main" val="288147771"/>
                  </a:ext>
                </a:extLst>
              </a:tr>
              <a:tr h="581298">
                <a:tc>
                  <a:txBody>
                    <a:bodyPr/>
                    <a:lstStyle/>
                    <a:p>
                      <a:r>
                        <a:rPr lang="en-GB" sz="1100" dirty="0">
                          <a:solidFill>
                            <a:srgbClr val="252525"/>
                          </a:solidFill>
                          <a:effectLst/>
                        </a:rPr>
                        <a:t>Point out the unique elements of the piece.</a:t>
                      </a:r>
                    </a:p>
                  </a:txBody>
                  <a:tcPr anchor="ctr">
                    <a:solidFill>
                      <a:srgbClr val="FBD10A">
                        <a:alpha val="30196"/>
                      </a:srgbClr>
                    </a:solidFill>
                  </a:tcPr>
                </a:tc>
                <a:extLst>
                  <a:ext uri="{0D108BD9-81ED-4DB2-BD59-A6C34878D82A}">
                    <a16:rowId xmlns:a16="http://schemas.microsoft.com/office/drawing/2014/main" val="400043250"/>
                  </a:ext>
                </a:extLst>
              </a:tr>
            </a:tbl>
          </a:graphicData>
        </a:graphic>
      </p:graphicFrame>
      <p:sp>
        <p:nvSpPr>
          <p:cNvPr id="9" name="Rectangle 8">
            <a:extLst>
              <a:ext uri="{FF2B5EF4-FFF2-40B4-BE49-F238E27FC236}">
                <a16:creationId xmlns:a16="http://schemas.microsoft.com/office/drawing/2014/main" id="{63DBDB5F-5BD1-FC46-B503-61A47F1AC76A}"/>
              </a:ext>
            </a:extLst>
          </p:cNvPr>
          <p:cNvSpPr/>
          <p:nvPr/>
        </p:nvSpPr>
        <p:spPr>
          <a:xfrm>
            <a:off x="6455701" y="1177841"/>
            <a:ext cx="2148747" cy="3259271"/>
          </a:xfrm>
          <a:prstGeom prst="rect">
            <a:avLst/>
          </a:prstGeom>
          <a:solidFill>
            <a:srgbClr val="FBD10A">
              <a:alpha val="20000"/>
            </a:srgbClr>
          </a:solidFill>
        </p:spPr>
        <p:style>
          <a:lnRef idx="2">
            <a:schemeClr val="accent2">
              <a:shade val="15000"/>
            </a:schemeClr>
          </a:lnRef>
          <a:fillRef idx="1">
            <a:schemeClr val="accent2"/>
          </a:fillRef>
          <a:effectRef idx="0">
            <a:schemeClr val="accent2"/>
          </a:effectRef>
          <a:fontRef idx="minor">
            <a:schemeClr val="lt1"/>
          </a:fontRef>
        </p:style>
        <p:txBody>
          <a:bodyPr rtlCol="0" anchor="t"/>
          <a:lstStyle/>
          <a:p>
            <a:r>
              <a:rPr lang="en-GB" sz="1100" dirty="0">
                <a:solidFill>
                  <a:schemeClr val="tx1"/>
                </a:solidFill>
              </a:rPr>
              <a:t>I have chosen the poem ‘At the Student Poetry Reading’ by Kim Stafford. He is an American poet, from Oregon, and his father was a famous poet, too. </a:t>
            </a:r>
          </a:p>
          <a:p>
            <a:r>
              <a:rPr lang="en-GB" sz="1100" dirty="0">
                <a:solidFill>
                  <a:schemeClr val="tx1"/>
                </a:solidFill>
              </a:rPr>
              <a:t/>
            </a:r>
            <a:br>
              <a:rPr lang="en-GB" sz="1100" dirty="0">
                <a:solidFill>
                  <a:schemeClr val="tx1"/>
                </a:solidFill>
              </a:rPr>
            </a:br>
            <a:r>
              <a:rPr lang="en-GB" sz="1100" dirty="0">
                <a:solidFill>
                  <a:schemeClr val="tx1"/>
                </a:solidFill>
              </a:rPr>
              <a:t>This poem is about students giving a poetry reading. The poet describes hearing snippets from the various introductions (just like this one!) where the learners speak about what the poem means to them, or what they have learned. </a:t>
            </a:r>
          </a:p>
          <a:p>
            <a:endParaRPr lang="en-GB" sz="1100" dirty="0">
              <a:solidFill>
                <a:schemeClr val="tx1"/>
              </a:solidFill>
            </a:endParaRPr>
          </a:p>
          <a:p>
            <a:r>
              <a:rPr lang="en-GB" sz="1100" dirty="0">
                <a:solidFill>
                  <a:schemeClr val="tx1"/>
                </a:solidFill>
              </a:rPr>
              <a:t>I really like the way the poem feels like you’re stood backstage, listening to other people as they have this powerful moment.</a:t>
            </a:r>
          </a:p>
        </p:txBody>
      </p:sp>
      <p:cxnSp>
        <p:nvCxnSpPr>
          <p:cNvPr id="11" name="Straight Arrow Connector 10">
            <a:extLst>
              <a:ext uri="{FF2B5EF4-FFF2-40B4-BE49-F238E27FC236}">
                <a16:creationId xmlns:a16="http://schemas.microsoft.com/office/drawing/2014/main" id="{0CEA0FD5-A530-72FB-F639-B9ACB7BCA500}"/>
              </a:ext>
            </a:extLst>
          </p:cNvPr>
          <p:cNvCxnSpPr>
            <a:cxnSpLocks/>
          </p:cNvCxnSpPr>
          <p:nvPr/>
        </p:nvCxnSpPr>
        <p:spPr>
          <a:xfrm flipV="1">
            <a:off x="6041910" y="1320615"/>
            <a:ext cx="515549" cy="52420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921AE80F-C036-627D-ECB1-CDC1D9C22F93}"/>
              </a:ext>
            </a:extLst>
          </p:cNvPr>
          <p:cNvCxnSpPr>
            <a:cxnSpLocks/>
          </p:cNvCxnSpPr>
          <p:nvPr/>
        </p:nvCxnSpPr>
        <p:spPr>
          <a:xfrm flipV="1">
            <a:off x="6033379" y="1985259"/>
            <a:ext cx="524080" cy="55498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D25F225D-5B70-F0C6-2511-35AF2F876E0E}"/>
              </a:ext>
            </a:extLst>
          </p:cNvPr>
          <p:cNvCxnSpPr>
            <a:cxnSpLocks/>
          </p:cNvCxnSpPr>
          <p:nvPr/>
        </p:nvCxnSpPr>
        <p:spPr>
          <a:xfrm>
            <a:off x="6009079" y="3068404"/>
            <a:ext cx="518749"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4" name="Straight Arrow Connector 23">
            <a:extLst>
              <a:ext uri="{FF2B5EF4-FFF2-40B4-BE49-F238E27FC236}">
                <a16:creationId xmlns:a16="http://schemas.microsoft.com/office/drawing/2014/main" id="{FDA6D350-C69E-D1C5-6CB6-3CBB85FF1DD9}"/>
              </a:ext>
            </a:extLst>
          </p:cNvPr>
          <p:cNvCxnSpPr>
            <a:cxnSpLocks/>
          </p:cNvCxnSpPr>
          <p:nvPr/>
        </p:nvCxnSpPr>
        <p:spPr>
          <a:xfrm>
            <a:off x="6069512" y="3668696"/>
            <a:ext cx="458316" cy="26408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aphicFrame>
        <p:nvGraphicFramePr>
          <p:cNvPr id="14" name="Table 13">
            <a:extLst>
              <a:ext uri="{FF2B5EF4-FFF2-40B4-BE49-F238E27FC236}">
                <a16:creationId xmlns:a16="http://schemas.microsoft.com/office/drawing/2014/main" id="{03352DCD-6CA0-54A3-765B-6DE3654819C9}"/>
              </a:ext>
            </a:extLst>
          </p:cNvPr>
          <p:cNvGraphicFramePr>
            <a:graphicFrameLocks noGrp="1"/>
          </p:cNvGraphicFramePr>
          <p:nvPr>
            <p:extLst>
              <p:ext uri="{D42A27DB-BD31-4B8C-83A1-F6EECF244321}">
                <p14:modId xmlns:p14="http://schemas.microsoft.com/office/powerpoint/2010/main" val="2309310528"/>
              </p:ext>
            </p:extLst>
          </p:nvPr>
        </p:nvGraphicFramePr>
        <p:xfrm>
          <a:off x="3106028" y="4467257"/>
          <a:ext cx="5498420" cy="1806001"/>
        </p:xfrm>
        <a:graphic>
          <a:graphicData uri="http://schemas.openxmlformats.org/drawingml/2006/table">
            <a:tbl>
              <a:tblPr firstRow="1" firstCol="1" bandRow="1">
                <a:tableStyleId>{5940675A-B579-460E-94D1-54222C63F5DA}</a:tableStyleId>
              </a:tblPr>
              <a:tblGrid>
                <a:gridCol w="1099684">
                  <a:extLst>
                    <a:ext uri="{9D8B030D-6E8A-4147-A177-3AD203B41FA5}">
                      <a16:colId xmlns:a16="http://schemas.microsoft.com/office/drawing/2014/main" val="432970131"/>
                    </a:ext>
                  </a:extLst>
                </a:gridCol>
                <a:gridCol w="1099684">
                  <a:extLst>
                    <a:ext uri="{9D8B030D-6E8A-4147-A177-3AD203B41FA5}">
                      <a16:colId xmlns:a16="http://schemas.microsoft.com/office/drawing/2014/main" val="2677484745"/>
                    </a:ext>
                  </a:extLst>
                </a:gridCol>
                <a:gridCol w="1099684">
                  <a:extLst>
                    <a:ext uri="{9D8B030D-6E8A-4147-A177-3AD203B41FA5}">
                      <a16:colId xmlns:a16="http://schemas.microsoft.com/office/drawing/2014/main" val="3149520564"/>
                    </a:ext>
                  </a:extLst>
                </a:gridCol>
                <a:gridCol w="1099684">
                  <a:extLst>
                    <a:ext uri="{9D8B030D-6E8A-4147-A177-3AD203B41FA5}">
                      <a16:colId xmlns:a16="http://schemas.microsoft.com/office/drawing/2014/main" val="1215520350"/>
                    </a:ext>
                  </a:extLst>
                </a:gridCol>
                <a:gridCol w="1099684">
                  <a:extLst>
                    <a:ext uri="{9D8B030D-6E8A-4147-A177-3AD203B41FA5}">
                      <a16:colId xmlns:a16="http://schemas.microsoft.com/office/drawing/2014/main" val="1411141566"/>
                    </a:ext>
                  </a:extLst>
                </a:gridCol>
              </a:tblGrid>
              <a:tr h="321872">
                <a:tc>
                  <a:txBody>
                    <a:bodyPr/>
                    <a:lstStyle/>
                    <a:p>
                      <a:pPr algn="ctr">
                        <a:lnSpc>
                          <a:spcPts val="1210"/>
                        </a:lnSpc>
                        <a:spcAft>
                          <a:spcPts val="0"/>
                        </a:spcAft>
                      </a:pPr>
                      <a:r>
                        <a:rPr lang="en-GB" sz="11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Pa</a:t>
                      </a:r>
                      <a:r>
                        <a:rPr lang="en-GB" sz="11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1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ct val="107000"/>
                        </a:lnSpc>
                        <a:spcAft>
                          <a:spcPts val="0"/>
                        </a:spcAft>
                      </a:pPr>
                      <a:r>
                        <a:rPr lang="en-GB" sz="11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Good Pa</a:t>
                      </a:r>
                      <a:r>
                        <a:rPr lang="en-GB" sz="11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1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1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 (Endorsed)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1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a:t>
                      </a:r>
                      <a:r>
                        <a:rPr lang="en-GB" sz="11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a:t>
                      </a:r>
                      <a:r>
                        <a:rPr lang="en-GB" sz="11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r</a:t>
                      </a:r>
                      <a:r>
                        <a:rPr lang="en-GB" sz="11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1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ct val="107000"/>
                        </a:lnSpc>
                        <a:spcAft>
                          <a:spcPts val="0"/>
                        </a:spcAft>
                      </a:pPr>
                      <a:r>
                        <a:rPr lang="en-GB" sz="11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a:t>
                      </a:r>
                      <a:r>
                        <a:rPr lang="en-GB" sz="11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a:t>
                      </a:r>
                      <a:r>
                        <a:rPr lang="en-GB" sz="11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r</a:t>
                      </a:r>
                      <a:r>
                        <a:rPr lang="en-GB" sz="11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1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 Plus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ts val="1210"/>
                        </a:lnSpc>
                        <a:spcAft>
                          <a:spcPts val="0"/>
                        </a:spcAft>
                      </a:pPr>
                      <a:r>
                        <a:rPr lang="en-GB" sz="11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1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Di</a:t>
                      </a:r>
                      <a:r>
                        <a:rPr lang="en-GB" sz="11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100" b="1" spc="1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r>
                        <a:rPr lang="en-GB" sz="11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1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nc</a:t>
                      </a:r>
                      <a:r>
                        <a:rPr lang="en-GB" sz="11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tion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extLst>
                  <a:ext uri="{0D108BD9-81ED-4DB2-BD59-A6C34878D82A}">
                    <a16:rowId xmlns:a16="http://schemas.microsoft.com/office/drawing/2014/main" val="162651259"/>
                  </a:ext>
                </a:extLst>
              </a:tr>
              <a:tr h="1447226">
                <a:tc>
                  <a:txBody>
                    <a:bodyPr/>
                    <a:lstStyle/>
                    <a:p>
                      <a:pPr algn="l">
                        <a:spcBef>
                          <a:spcPts val="100"/>
                        </a:spcBef>
                      </a:pPr>
                      <a:r>
                        <a:rPr lang="en-GB" sz="1100" b="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There is a </a:t>
                      </a:r>
                      <a:r>
                        <a:rPr lang="en-GB" sz="11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brief introduction </a:t>
                      </a:r>
                      <a:r>
                        <a:rPr lang="en-GB" sz="1100" b="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and </a:t>
                      </a:r>
                      <a:r>
                        <a:rPr lang="en-GB" sz="11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reason for choice with prompting</a:t>
                      </a:r>
                      <a:r>
                        <a:rPr lang="en-GB" sz="1100" b="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t>
                      </a:r>
                      <a:endParaRPr lang="en-GB" sz="11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solidFill>
                      <a:schemeClr val="bg1"/>
                    </a:solidFill>
                  </a:tcPr>
                </a:tc>
                <a:tc>
                  <a:txBody>
                    <a:bodyPr/>
                    <a:lstStyle/>
                    <a:p>
                      <a:pPr algn="l">
                        <a:lnSpc>
                          <a:spcPct val="10700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There is </a:t>
                      </a:r>
                      <a:r>
                        <a:rPr lang="en-GB" sz="11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a brief introduction </a:t>
                      </a: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and </a:t>
                      </a:r>
                      <a:r>
                        <a:rPr lang="en-GB" sz="11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reason for choice without prompting</a:t>
                      </a: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a:t>
                      </a:r>
                      <a:endParaRPr lang="en-GB"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solidFill>
                      <a:schemeClr val="bg1"/>
                    </a:solidFill>
                  </a:tcPr>
                </a:tc>
                <a:tc>
                  <a:txBody>
                    <a:bodyPr/>
                    <a:lstStyle/>
                    <a:p>
                      <a:pPr algn="l">
                        <a:lnSpc>
                          <a:spcPct val="107000"/>
                        </a:lnSpc>
                        <a:spcBef>
                          <a:spcPts val="100"/>
                        </a:spcBef>
                        <a:spcAft>
                          <a:spcPts val="800"/>
                        </a:spcAft>
                      </a:pPr>
                      <a:r>
                        <a:rPr lang="en-GB" sz="1100" b="0" dirty="0">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There is </a:t>
                      </a:r>
                      <a:r>
                        <a:rPr lang="en-GB" sz="1100" b="0" dirty="0">
                          <a:solidFill>
                            <a:srgbClr val="FF0000"/>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a well-developed introduction</a:t>
                      </a:r>
                      <a:r>
                        <a:rPr lang="en-GB" sz="1100" b="0" dirty="0">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 with </a:t>
                      </a:r>
                      <a:r>
                        <a:rPr lang="en-GB" sz="1100" b="0" dirty="0">
                          <a:solidFill>
                            <a:srgbClr val="FF0000"/>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a thoughtful reason for choice</a:t>
                      </a:r>
                      <a:r>
                        <a:rPr lang="en-GB" sz="1100" b="0" dirty="0">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a:t>
                      </a: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solidFill>
                      <a:schemeClr val="bg1"/>
                    </a:solidFill>
                  </a:tcPr>
                </a:tc>
                <a:tc>
                  <a:txBody>
                    <a:bodyPr/>
                    <a:lstStyle/>
                    <a:p>
                      <a:pPr algn="l">
                        <a:lnSpc>
                          <a:spcPct val="10700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There is </a:t>
                      </a:r>
                      <a:r>
                        <a:rPr lang="en-GB" sz="11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a well-developed introduction</a:t>
                      </a: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 with </a:t>
                      </a:r>
                      <a:r>
                        <a:rPr lang="en-GB" sz="11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two or more thoughtful reasons for choice</a:t>
                      </a: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solidFill>
                      <a:schemeClr val="bg1"/>
                    </a:solidFill>
                  </a:tcPr>
                </a:tc>
                <a:tc>
                  <a:txBody>
                    <a:bodyPr/>
                    <a:lstStyle/>
                    <a:p>
                      <a:pPr algn="l">
                        <a:lnSpc>
                          <a:spcPct val="10700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There is </a:t>
                      </a:r>
                      <a:r>
                        <a:rPr lang="en-GB" sz="11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a well-developed introduction</a:t>
                      </a: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 with </a:t>
                      </a:r>
                      <a:r>
                        <a:rPr lang="en-GB" sz="11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two or more thoughtful reasons for choice</a:t>
                      </a: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a:t>
                      </a:r>
                      <a:endParaRPr lang="en-GB"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solidFill>
                      <a:schemeClr val="bg1"/>
                    </a:solidFill>
                  </a:tcPr>
                </a:tc>
                <a:extLst>
                  <a:ext uri="{0D108BD9-81ED-4DB2-BD59-A6C34878D82A}">
                    <a16:rowId xmlns:a16="http://schemas.microsoft.com/office/drawing/2014/main" val="2882478616"/>
                  </a:ext>
                </a:extLst>
              </a:tr>
            </a:tbl>
          </a:graphicData>
        </a:graphic>
      </p:graphicFrame>
      <p:pic>
        <p:nvPicPr>
          <p:cNvPr id="2" name="Poem M (audio)">
            <a:hlinkClick r:id="" action="ppaction://media"/>
            <a:extLst>
              <a:ext uri="{FF2B5EF4-FFF2-40B4-BE49-F238E27FC236}">
                <a16:creationId xmlns:a16="http://schemas.microsoft.com/office/drawing/2014/main" id="{D2932E49-94C2-1782-022A-0E9DF0D66B4C}"/>
              </a:ext>
            </a:extLst>
          </p:cNvPr>
          <p:cNvPicPr>
            <a:picLocks noChangeAspect="1"/>
          </p:cNvPicPr>
          <p:nvPr>
            <a:audioFile r:link="rId2"/>
            <p:extLst>
              <p:ext uri="{DAA4B4D4-6D71-4841-9C94-3DE7FCFB9230}">
                <p14:media xmlns:p14="http://schemas.microsoft.com/office/powerpoint/2010/main" r:embed="rId1"/>
              </p:ext>
            </p:extLst>
          </p:nvPr>
        </p:nvPicPr>
        <p:blipFill>
          <a:blip r:embed="rId4">
            <a:biLevel thresh="75000"/>
          </a:blip>
          <a:stretch>
            <a:fillRect/>
          </a:stretch>
        </p:blipFill>
        <p:spPr>
          <a:xfrm>
            <a:off x="5904275" y="3979894"/>
            <a:ext cx="487363" cy="487363"/>
          </a:xfrm>
          <a:prstGeom prst="rect">
            <a:avLst/>
          </a:prstGeom>
        </p:spPr>
      </p:pic>
      <p:pic>
        <p:nvPicPr>
          <p:cNvPr id="6" name="Picture 5">
            <a:extLst>
              <a:ext uri="{FF2B5EF4-FFF2-40B4-BE49-F238E27FC236}">
                <a16:creationId xmlns:a16="http://schemas.microsoft.com/office/drawing/2014/main" id="{2BB978FF-0296-C1F3-604E-39D8EAF83CFF}"/>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4159448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mediacall" presetSubtype="0" fill="hold" nodeType="clickEffect">
                                  <p:stCondLst>
                                    <p:cond delay="0"/>
                                  </p:stCondLst>
                                  <p:childTnLst>
                                    <p:cmd type="call" cmd="playFrom(0.0)">
                                      <p:cBhvr>
                                        <p:cTn id="26" dur="33306"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27" fill="hold" display="0">
                  <p:stCondLst>
                    <p:cond delay="indefinite"/>
                  </p:stCondLst>
                  <p:endCondLst>
                    <p:cond evt="onStopAudio" delay="0">
                      <p:tgtEl>
                        <p:sldTgt/>
                      </p:tgtEl>
                    </p:cond>
                  </p:endCondLst>
                </p:cTn>
                <p:tgtEl>
                  <p:spTgt spid="2"/>
                </p:tgtEl>
              </p:cMediaNode>
            </p:audio>
          </p:childTnLst>
        </p:cTn>
      </p:par>
    </p:tnLst>
    <p:bldLst>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9CF7CC7C-45A8-8624-5330-A5A9A5EE34CE}"/>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CD69DE00-88E1-22EA-47CA-545AC701E2D8}"/>
              </a:ext>
            </a:extLst>
          </p:cNvPr>
          <p:cNvSpPr>
            <a:spLocks noGrp="1"/>
          </p:cNvSpPr>
          <p:nvPr>
            <p:ph type="ftr" sz="quarter" idx="11"/>
          </p:nvPr>
        </p:nvSpPr>
        <p:spPr>
          <a:xfrm>
            <a:off x="2411760" y="6394843"/>
            <a:ext cx="3384376" cy="407771"/>
          </a:xfrm>
        </p:spPr>
        <p:txBody>
          <a:bodyPr/>
          <a:lstStyle/>
          <a:p>
            <a:r>
              <a:rPr lang="en-US" dirty="0" smtClean="0"/>
              <a:t>ESB-RES-C179 </a:t>
            </a:r>
          </a:p>
          <a:p>
            <a:r>
              <a:rPr lang="en-US" dirty="0" smtClean="0"/>
              <a:t>L1G2-Speech to Connect-2.1-PPT-Choosing and introducing a piece</a:t>
            </a:r>
            <a:endParaRPr lang="en-GB" dirty="0"/>
          </a:p>
        </p:txBody>
      </p:sp>
      <p:sp>
        <p:nvSpPr>
          <p:cNvPr id="5" name="Slide Number Placeholder 4">
            <a:extLst>
              <a:ext uri="{FF2B5EF4-FFF2-40B4-BE49-F238E27FC236}">
                <a16:creationId xmlns:a16="http://schemas.microsoft.com/office/drawing/2014/main" id="{876060FC-303E-C4E0-2077-E19506913883}"/>
              </a:ext>
            </a:extLst>
          </p:cNvPr>
          <p:cNvSpPr>
            <a:spLocks noGrp="1"/>
          </p:cNvSpPr>
          <p:nvPr>
            <p:ph type="sldNum" sz="quarter" idx="12"/>
          </p:nvPr>
        </p:nvSpPr>
        <p:spPr/>
        <p:txBody>
          <a:bodyPr/>
          <a:lstStyle/>
          <a:p>
            <a:fld id="{EFC07C4F-4DD7-4452-9CBE-7B4BC77324C7}" type="slidenum">
              <a:rPr lang="en-GB" smtClean="0"/>
              <a:t>13</a:t>
            </a:fld>
            <a:endParaRPr lang="en-GB"/>
          </a:p>
        </p:txBody>
      </p:sp>
      <p:sp>
        <p:nvSpPr>
          <p:cNvPr id="7" name="TextBox 6">
            <a:extLst>
              <a:ext uri="{FF2B5EF4-FFF2-40B4-BE49-F238E27FC236}">
                <a16:creationId xmlns:a16="http://schemas.microsoft.com/office/drawing/2014/main" id="{5D22CD72-E7E5-8A26-1EFF-B06C0DC30888}"/>
              </a:ext>
            </a:extLst>
          </p:cNvPr>
          <p:cNvSpPr txBox="1"/>
          <p:nvPr/>
        </p:nvSpPr>
        <p:spPr>
          <a:xfrm>
            <a:off x="362372" y="1051789"/>
            <a:ext cx="4572000" cy="3816429"/>
          </a:xfrm>
          <a:prstGeom prst="rect">
            <a:avLst/>
          </a:prstGeom>
          <a:noFill/>
        </p:spPr>
        <p:txBody>
          <a:bodyPr wrap="square">
            <a:spAutoFit/>
          </a:bodyPr>
          <a:lstStyle/>
          <a:p>
            <a:r>
              <a:rPr lang="en-GB" sz="1100" b="1" i="1" dirty="0"/>
              <a:t>At the Student Poetry Reading</a:t>
            </a:r>
          </a:p>
          <a:p>
            <a:r>
              <a:rPr lang="en-GB" sz="1100" dirty="0"/>
              <a:t>BY KIM STAFFORD</a:t>
            </a:r>
            <a:br>
              <a:rPr lang="en-GB" sz="1100" dirty="0"/>
            </a:br>
            <a:endParaRPr lang="en-GB" sz="1100" dirty="0"/>
          </a:p>
          <a:p>
            <a:r>
              <a:rPr lang="en-GB" sz="1100" i="1" dirty="0"/>
              <a:t>I guess you could call me broken,</a:t>
            </a:r>
          </a:p>
          <a:p>
            <a:r>
              <a:rPr lang="en-GB" sz="1100" dirty="0"/>
              <a:t>says one</a:t>
            </a:r>
            <a:r>
              <a:rPr lang="en-GB" sz="1100" i="1" dirty="0"/>
              <a:t>. I’m still lonely</a:t>
            </a:r>
            <a:r>
              <a:rPr lang="en-GB" sz="1100" dirty="0"/>
              <a:t>, says another,</a:t>
            </a:r>
          </a:p>
          <a:p>
            <a:r>
              <a:rPr lang="en-GB" sz="1100" i="1" dirty="0"/>
              <a:t>but now I can name it with a song.</a:t>
            </a:r>
          </a:p>
          <a:p>
            <a:endParaRPr lang="en-GB" sz="1100" dirty="0"/>
          </a:p>
          <a:p>
            <a:r>
              <a:rPr lang="en-GB" sz="1100" i="1" dirty="0"/>
              <a:t>In my poem</a:t>
            </a:r>
            <a:r>
              <a:rPr lang="en-GB" sz="1100" dirty="0"/>
              <a:t>, says another,</a:t>
            </a:r>
          </a:p>
          <a:p>
            <a:r>
              <a:rPr lang="en-GB" sz="1100" i="1" dirty="0"/>
              <a:t>I can forget I am forgotten. Now</a:t>
            </a:r>
          </a:p>
          <a:p>
            <a:r>
              <a:rPr lang="en-GB" sz="1100" i="1" dirty="0"/>
              <a:t>I understand being misunderstood,</a:t>
            </a:r>
          </a:p>
          <a:p>
            <a:endParaRPr lang="en-GB" sz="1100" dirty="0"/>
          </a:p>
          <a:p>
            <a:r>
              <a:rPr lang="en-GB" sz="1100" dirty="0"/>
              <a:t>says another. And another says,</a:t>
            </a:r>
          </a:p>
          <a:p>
            <a:r>
              <a:rPr lang="en-GB" sz="1100" dirty="0"/>
              <a:t>in a bold, undeniable voice of power,</a:t>
            </a:r>
          </a:p>
          <a:p>
            <a:r>
              <a:rPr lang="en-GB" sz="1100" i="1" dirty="0"/>
              <a:t>I won’t step down from myself again.</a:t>
            </a:r>
          </a:p>
          <a:p>
            <a:endParaRPr lang="en-GB" sz="1100" dirty="0"/>
          </a:p>
          <a:p>
            <a:r>
              <a:rPr lang="en-GB" sz="1100" dirty="0"/>
              <a:t>And they are beautiful, beautiful,</a:t>
            </a:r>
          </a:p>
          <a:p>
            <a:r>
              <a:rPr lang="en-GB" sz="1100" dirty="0"/>
              <a:t>standing one by one at the mic</a:t>
            </a:r>
          </a:p>
          <a:p>
            <a:r>
              <a:rPr lang="en-GB" sz="1100" dirty="0"/>
              <a:t>where they have come forth at last</a:t>
            </a:r>
          </a:p>
          <a:p>
            <a:endParaRPr lang="en-GB" sz="1100" dirty="0"/>
          </a:p>
          <a:p>
            <a:r>
              <a:rPr lang="en-GB" sz="1100" dirty="0"/>
              <a:t>from behind the curtain.</a:t>
            </a:r>
          </a:p>
          <a:p>
            <a:endParaRPr lang="en-GB" sz="1100" i="1" dirty="0"/>
          </a:p>
          <a:p>
            <a:r>
              <a:rPr lang="en-GB" sz="1100" i="1" dirty="0"/>
              <a:t>Source: Poetry (March 2021)</a:t>
            </a:r>
          </a:p>
        </p:txBody>
      </p:sp>
      <p:graphicFrame>
        <p:nvGraphicFramePr>
          <p:cNvPr id="8" name="Table 7">
            <a:extLst>
              <a:ext uri="{FF2B5EF4-FFF2-40B4-BE49-F238E27FC236}">
                <a16:creationId xmlns:a16="http://schemas.microsoft.com/office/drawing/2014/main" id="{41EC3A0A-DD04-09B2-1489-B6F411B29796}"/>
              </a:ext>
            </a:extLst>
          </p:cNvPr>
          <p:cNvGraphicFramePr>
            <a:graphicFrameLocks noGrp="1"/>
          </p:cNvGraphicFramePr>
          <p:nvPr>
            <p:extLst>
              <p:ext uri="{D42A27DB-BD31-4B8C-83A1-F6EECF244321}">
                <p14:modId xmlns:p14="http://schemas.microsoft.com/office/powerpoint/2010/main" val="43553471"/>
              </p:ext>
            </p:extLst>
          </p:nvPr>
        </p:nvGraphicFramePr>
        <p:xfrm>
          <a:off x="2936404" y="1294830"/>
          <a:ext cx="2736304" cy="2745589"/>
        </p:xfrm>
        <a:graphic>
          <a:graphicData uri="http://schemas.openxmlformats.org/drawingml/2006/table">
            <a:tbl>
              <a:tblPr firstRow="1" bandRow="1">
                <a:tableStyleId>{5940675A-B579-460E-94D1-54222C63F5DA}</a:tableStyleId>
              </a:tblPr>
              <a:tblGrid>
                <a:gridCol w="2736304">
                  <a:extLst>
                    <a:ext uri="{9D8B030D-6E8A-4147-A177-3AD203B41FA5}">
                      <a16:colId xmlns:a16="http://schemas.microsoft.com/office/drawing/2014/main" val="597376170"/>
                    </a:ext>
                  </a:extLst>
                </a:gridCol>
              </a:tblGrid>
              <a:tr h="357653">
                <a:tc>
                  <a:txBody>
                    <a:bodyPr/>
                    <a:lstStyle/>
                    <a:p>
                      <a:pPr algn="ctr"/>
                      <a:r>
                        <a:rPr lang="en-GB" sz="1100" b="1" i="1" dirty="0">
                          <a:solidFill>
                            <a:srgbClr val="252525"/>
                          </a:solidFill>
                          <a:effectLst/>
                        </a:rPr>
                        <a:t>BETTER </a:t>
                      </a:r>
                    </a:p>
                  </a:txBody>
                  <a:tcPr anchor="ctr">
                    <a:solidFill>
                      <a:srgbClr val="C2D71E"/>
                    </a:solidFill>
                  </a:tcPr>
                </a:tc>
                <a:extLst>
                  <a:ext uri="{0D108BD9-81ED-4DB2-BD59-A6C34878D82A}">
                    <a16:rowId xmlns:a16="http://schemas.microsoft.com/office/drawing/2014/main" val="686288591"/>
                  </a:ext>
                </a:extLst>
              </a:tr>
              <a:tr h="6309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100" dirty="0">
                          <a:solidFill>
                            <a:srgbClr val="252525"/>
                          </a:solidFill>
                          <a:effectLst/>
                        </a:rPr>
                        <a:t>Give the name of the piece.</a:t>
                      </a:r>
                    </a:p>
                  </a:txBody>
                  <a:tcPr anchor="ctr">
                    <a:solidFill>
                      <a:srgbClr val="C2D71E">
                        <a:alpha val="30196"/>
                      </a:srgbClr>
                    </a:solidFill>
                  </a:tcPr>
                </a:tc>
                <a:extLst>
                  <a:ext uri="{0D108BD9-81ED-4DB2-BD59-A6C34878D82A}">
                    <a16:rowId xmlns:a16="http://schemas.microsoft.com/office/drawing/2014/main" val="1735071927"/>
                  </a:ext>
                </a:extLst>
              </a:tr>
              <a:tr h="581298">
                <a:tc>
                  <a:txBody>
                    <a:bodyPr/>
                    <a:lstStyle/>
                    <a:p>
                      <a:r>
                        <a:rPr lang="en-GB" sz="1100" dirty="0">
                          <a:solidFill>
                            <a:srgbClr val="252525"/>
                          </a:solidFill>
                          <a:effectLst/>
                        </a:rPr>
                        <a:t>Explore the ideas, influences, and/or inspirations of the author.</a:t>
                      </a:r>
                    </a:p>
                  </a:txBody>
                  <a:tcPr anchor="ctr">
                    <a:solidFill>
                      <a:srgbClr val="C2D71E">
                        <a:alpha val="30196"/>
                      </a:srgbClr>
                    </a:solidFill>
                  </a:tcPr>
                </a:tc>
                <a:extLst>
                  <a:ext uri="{0D108BD9-81ED-4DB2-BD59-A6C34878D82A}">
                    <a16:rowId xmlns:a16="http://schemas.microsoft.com/office/drawing/2014/main" val="2119001782"/>
                  </a:ext>
                </a:extLst>
              </a:tr>
              <a:tr h="58129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100" dirty="0">
                          <a:solidFill>
                            <a:srgbClr val="252525"/>
                          </a:solidFill>
                          <a:effectLst/>
                        </a:rPr>
                        <a:t>Thoughtful and thorough, you might provide some analysis of the piece.</a:t>
                      </a:r>
                    </a:p>
                  </a:txBody>
                  <a:tcPr anchor="ctr">
                    <a:solidFill>
                      <a:srgbClr val="C2D71E">
                        <a:alpha val="30196"/>
                      </a:srgbClr>
                    </a:solidFill>
                  </a:tcPr>
                </a:tc>
                <a:extLst>
                  <a:ext uri="{0D108BD9-81ED-4DB2-BD59-A6C34878D82A}">
                    <a16:rowId xmlns:a16="http://schemas.microsoft.com/office/drawing/2014/main" val="288147771"/>
                  </a:ext>
                </a:extLst>
              </a:tr>
              <a:tr h="581298">
                <a:tc>
                  <a:txBody>
                    <a:bodyPr/>
                    <a:lstStyle/>
                    <a:p>
                      <a:r>
                        <a:rPr lang="en-GB" sz="1100" dirty="0">
                          <a:solidFill>
                            <a:srgbClr val="252525"/>
                          </a:solidFill>
                          <a:effectLst/>
                        </a:rPr>
                        <a:t>Sharing personal reflections on the piece’s significance and how the piece relates to </a:t>
                      </a:r>
                      <a:r>
                        <a:rPr lang="en-GB" sz="1100">
                          <a:solidFill>
                            <a:srgbClr val="252525"/>
                          </a:solidFill>
                          <a:effectLst/>
                        </a:rPr>
                        <a:t>the audience.</a:t>
                      </a:r>
                      <a:endParaRPr lang="en-GB" sz="1100" dirty="0">
                        <a:solidFill>
                          <a:srgbClr val="252525"/>
                        </a:solidFill>
                        <a:effectLst/>
                      </a:endParaRPr>
                    </a:p>
                  </a:txBody>
                  <a:tcPr anchor="ctr">
                    <a:solidFill>
                      <a:srgbClr val="C2D71E">
                        <a:alpha val="30196"/>
                      </a:srgbClr>
                    </a:solidFill>
                  </a:tcPr>
                </a:tc>
                <a:extLst>
                  <a:ext uri="{0D108BD9-81ED-4DB2-BD59-A6C34878D82A}">
                    <a16:rowId xmlns:a16="http://schemas.microsoft.com/office/drawing/2014/main" val="400043250"/>
                  </a:ext>
                </a:extLst>
              </a:tr>
            </a:tbl>
          </a:graphicData>
        </a:graphic>
      </p:graphicFrame>
      <p:sp>
        <p:nvSpPr>
          <p:cNvPr id="9" name="Rectangle 8">
            <a:extLst>
              <a:ext uri="{FF2B5EF4-FFF2-40B4-BE49-F238E27FC236}">
                <a16:creationId xmlns:a16="http://schemas.microsoft.com/office/drawing/2014/main" id="{63DBDB5F-5BD1-FC46-B503-61A47F1AC76A}"/>
              </a:ext>
            </a:extLst>
          </p:cNvPr>
          <p:cNvSpPr/>
          <p:nvPr/>
        </p:nvSpPr>
        <p:spPr>
          <a:xfrm>
            <a:off x="5997682" y="1308083"/>
            <a:ext cx="3021444" cy="4248472"/>
          </a:xfrm>
          <a:prstGeom prst="rect">
            <a:avLst/>
          </a:prstGeom>
          <a:solidFill>
            <a:srgbClr val="C2D71E">
              <a:alpha val="20000"/>
            </a:srgbClr>
          </a:solidFill>
        </p:spPr>
        <p:style>
          <a:lnRef idx="2">
            <a:schemeClr val="accent2">
              <a:shade val="15000"/>
            </a:schemeClr>
          </a:lnRef>
          <a:fillRef idx="1">
            <a:schemeClr val="accent2"/>
          </a:fillRef>
          <a:effectRef idx="0">
            <a:schemeClr val="accent2"/>
          </a:effectRef>
          <a:fontRef idx="minor">
            <a:schemeClr val="lt1"/>
          </a:fontRef>
        </p:style>
        <p:txBody>
          <a:bodyPr rtlCol="0" anchor="t"/>
          <a:lstStyle/>
          <a:p>
            <a:r>
              <a:rPr lang="en-GB" sz="1050" dirty="0">
                <a:solidFill>
                  <a:schemeClr val="tx1"/>
                </a:solidFill>
              </a:rPr>
              <a:t>I have chosen the poem ‘At the Student Poetry Reading’ by American poet Kim Stafford. He once told an autobiographical story for a local publication about a person who influenced him when he was 15. He talks about how a pastor at his church risked (and lost) his job to tell him and other young people important truths that everyone else was afraid to. He said, "It changed my life. I’ve had a direct line to what I needed ever since that man spoke to me without fear. Now I do that with others." I think the idea of learning to speak without fear is reflected in this poem.</a:t>
            </a:r>
          </a:p>
          <a:p>
            <a:endParaRPr lang="en-GB" sz="1050" dirty="0">
              <a:solidFill>
                <a:schemeClr val="tx1"/>
              </a:solidFill>
            </a:endParaRPr>
          </a:p>
          <a:p>
            <a:r>
              <a:rPr lang="en-GB" sz="1050" dirty="0">
                <a:solidFill>
                  <a:schemeClr val="tx1"/>
                </a:solidFill>
              </a:rPr>
              <a:t>The poem is about students giving a poetry reading. The poet describes hearing snippets from their introductions. There is a theme of overcoming fear and gaining self-belief. I think it’s brilliant because it’s about how poetry can change us, but also about how it can give us a chance to share a part of ourselves with an audience, and how that gives us power.</a:t>
            </a:r>
          </a:p>
          <a:p>
            <a:endParaRPr lang="en-GB" sz="1050" dirty="0">
              <a:solidFill>
                <a:schemeClr val="tx1"/>
              </a:solidFill>
            </a:endParaRPr>
          </a:p>
          <a:p>
            <a:r>
              <a:rPr lang="en-GB" sz="1050" dirty="0">
                <a:solidFill>
                  <a:schemeClr val="tx1"/>
                </a:solidFill>
              </a:rPr>
              <a:t>My favourite line is the last one, which is a metaphor for having the courage to step forward and be heard. Which is what I’m about to do.</a:t>
            </a:r>
          </a:p>
        </p:txBody>
      </p:sp>
      <p:cxnSp>
        <p:nvCxnSpPr>
          <p:cNvPr id="11" name="Straight Arrow Connector 10">
            <a:extLst>
              <a:ext uri="{FF2B5EF4-FFF2-40B4-BE49-F238E27FC236}">
                <a16:creationId xmlns:a16="http://schemas.microsoft.com/office/drawing/2014/main" id="{0CEA0FD5-A530-72FB-F639-B9ACB7BCA500}"/>
              </a:ext>
            </a:extLst>
          </p:cNvPr>
          <p:cNvCxnSpPr>
            <a:cxnSpLocks/>
          </p:cNvCxnSpPr>
          <p:nvPr/>
        </p:nvCxnSpPr>
        <p:spPr>
          <a:xfrm flipV="1">
            <a:off x="5672708" y="1556792"/>
            <a:ext cx="409860" cy="33710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921AE80F-C036-627D-ECB1-CDC1D9C22F93}"/>
              </a:ext>
            </a:extLst>
          </p:cNvPr>
          <p:cNvCxnSpPr>
            <a:cxnSpLocks/>
            <a:stCxn id="8" idx="3"/>
          </p:cNvCxnSpPr>
          <p:nvPr/>
        </p:nvCxnSpPr>
        <p:spPr>
          <a:xfrm flipV="1">
            <a:off x="5672708" y="2509420"/>
            <a:ext cx="324974" cy="15820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D25F225D-5B70-F0C6-2511-35AF2F876E0E}"/>
              </a:ext>
            </a:extLst>
          </p:cNvPr>
          <p:cNvCxnSpPr>
            <a:cxnSpLocks/>
            <a:endCxn id="9" idx="1"/>
          </p:cNvCxnSpPr>
          <p:nvPr/>
        </p:nvCxnSpPr>
        <p:spPr>
          <a:xfrm>
            <a:off x="5658577" y="3105863"/>
            <a:ext cx="339105" cy="32645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4" name="Straight Arrow Connector 23">
            <a:extLst>
              <a:ext uri="{FF2B5EF4-FFF2-40B4-BE49-F238E27FC236}">
                <a16:creationId xmlns:a16="http://schemas.microsoft.com/office/drawing/2014/main" id="{FDA6D350-C69E-D1C5-6CB6-3CBB85FF1DD9}"/>
              </a:ext>
            </a:extLst>
          </p:cNvPr>
          <p:cNvCxnSpPr>
            <a:cxnSpLocks/>
          </p:cNvCxnSpPr>
          <p:nvPr/>
        </p:nvCxnSpPr>
        <p:spPr>
          <a:xfrm>
            <a:off x="5672708" y="3861048"/>
            <a:ext cx="382074" cy="101553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aphicFrame>
        <p:nvGraphicFramePr>
          <p:cNvPr id="2" name="Table 1">
            <a:extLst>
              <a:ext uri="{FF2B5EF4-FFF2-40B4-BE49-F238E27FC236}">
                <a16:creationId xmlns:a16="http://schemas.microsoft.com/office/drawing/2014/main" id="{B255E2AA-FF03-6E22-DAD5-3F078FAB289F}"/>
              </a:ext>
            </a:extLst>
          </p:cNvPr>
          <p:cNvGraphicFramePr>
            <a:graphicFrameLocks noGrp="1"/>
          </p:cNvGraphicFramePr>
          <p:nvPr>
            <p:extLst>
              <p:ext uri="{D42A27DB-BD31-4B8C-83A1-F6EECF244321}">
                <p14:modId xmlns:p14="http://schemas.microsoft.com/office/powerpoint/2010/main" val="705168935"/>
              </p:ext>
            </p:extLst>
          </p:nvPr>
        </p:nvGraphicFramePr>
        <p:xfrm>
          <a:off x="362372" y="4560257"/>
          <a:ext cx="5498420" cy="1806001"/>
        </p:xfrm>
        <a:graphic>
          <a:graphicData uri="http://schemas.openxmlformats.org/drawingml/2006/table">
            <a:tbl>
              <a:tblPr firstRow="1" firstCol="1" bandRow="1">
                <a:tableStyleId>{5940675A-B579-460E-94D1-54222C63F5DA}</a:tableStyleId>
              </a:tblPr>
              <a:tblGrid>
                <a:gridCol w="1099684">
                  <a:extLst>
                    <a:ext uri="{9D8B030D-6E8A-4147-A177-3AD203B41FA5}">
                      <a16:colId xmlns:a16="http://schemas.microsoft.com/office/drawing/2014/main" val="432970131"/>
                    </a:ext>
                  </a:extLst>
                </a:gridCol>
                <a:gridCol w="1099684">
                  <a:extLst>
                    <a:ext uri="{9D8B030D-6E8A-4147-A177-3AD203B41FA5}">
                      <a16:colId xmlns:a16="http://schemas.microsoft.com/office/drawing/2014/main" val="2677484745"/>
                    </a:ext>
                  </a:extLst>
                </a:gridCol>
                <a:gridCol w="1099684">
                  <a:extLst>
                    <a:ext uri="{9D8B030D-6E8A-4147-A177-3AD203B41FA5}">
                      <a16:colId xmlns:a16="http://schemas.microsoft.com/office/drawing/2014/main" val="3149520564"/>
                    </a:ext>
                  </a:extLst>
                </a:gridCol>
                <a:gridCol w="1099684">
                  <a:extLst>
                    <a:ext uri="{9D8B030D-6E8A-4147-A177-3AD203B41FA5}">
                      <a16:colId xmlns:a16="http://schemas.microsoft.com/office/drawing/2014/main" val="1215520350"/>
                    </a:ext>
                  </a:extLst>
                </a:gridCol>
                <a:gridCol w="1099684">
                  <a:extLst>
                    <a:ext uri="{9D8B030D-6E8A-4147-A177-3AD203B41FA5}">
                      <a16:colId xmlns:a16="http://schemas.microsoft.com/office/drawing/2014/main" val="1411141566"/>
                    </a:ext>
                  </a:extLst>
                </a:gridCol>
              </a:tblGrid>
              <a:tr h="321872">
                <a:tc>
                  <a:txBody>
                    <a:bodyPr/>
                    <a:lstStyle/>
                    <a:p>
                      <a:pPr algn="ctr">
                        <a:lnSpc>
                          <a:spcPts val="1210"/>
                        </a:lnSpc>
                        <a:spcAft>
                          <a:spcPts val="0"/>
                        </a:spcAft>
                      </a:pPr>
                      <a:r>
                        <a:rPr lang="en-GB" sz="11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Pa</a:t>
                      </a:r>
                      <a:r>
                        <a:rPr lang="en-GB" sz="11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1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ct val="107000"/>
                        </a:lnSpc>
                        <a:spcAft>
                          <a:spcPts val="0"/>
                        </a:spcAft>
                      </a:pPr>
                      <a:r>
                        <a:rPr lang="en-GB" sz="11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Good Pa</a:t>
                      </a:r>
                      <a:r>
                        <a:rPr lang="en-GB" sz="11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1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1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 (Endorsed)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1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a:t>
                      </a:r>
                      <a:r>
                        <a:rPr lang="en-GB" sz="11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a:t>
                      </a:r>
                      <a:r>
                        <a:rPr lang="en-GB" sz="11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r</a:t>
                      </a:r>
                      <a:r>
                        <a:rPr lang="en-GB" sz="11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1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ct val="107000"/>
                        </a:lnSpc>
                        <a:spcAft>
                          <a:spcPts val="0"/>
                        </a:spcAft>
                      </a:pPr>
                      <a:r>
                        <a:rPr lang="en-GB" sz="11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a:t>
                      </a:r>
                      <a:r>
                        <a:rPr lang="en-GB" sz="11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a:t>
                      </a:r>
                      <a:r>
                        <a:rPr lang="en-GB" sz="11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r</a:t>
                      </a:r>
                      <a:r>
                        <a:rPr lang="en-GB" sz="11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1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 Plus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ts val="1210"/>
                        </a:lnSpc>
                        <a:spcAft>
                          <a:spcPts val="0"/>
                        </a:spcAft>
                      </a:pPr>
                      <a:r>
                        <a:rPr lang="en-GB" sz="11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1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Di</a:t>
                      </a:r>
                      <a:r>
                        <a:rPr lang="en-GB" sz="11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100" b="1" spc="1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r>
                        <a:rPr lang="en-GB" sz="11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1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nc</a:t>
                      </a:r>
                      <a:r>
                        <a:rPr lang="en-GB" sz="11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tion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extLst>
                  <a:ext uri="{0D108BD9-81ED-4DB2-BD59-A6C34878D82A}">
                    <a16:rowId xmlns:a16="http://schemas.microsoft.com/office/drawing/2014/main" val="162651259"/>
                  </a:ext>
                </a:extLst>
              </a:tr>
              <a:tr h="1447226">
                <a:tc>
                  <a:txBody>
                    <a:bodyPr/>
                    <a:lstStyle/>
                    <a:p>
                      <a:pPr algn="l">
                        <a:spcBef>
                          <a:spcPts val="100"/>
                        </a:spcBef>
                      </a:pPr>
                      <a:r>
                        <a:rPr lang="en-GB" sz="1100" b="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There is a </a:t>
                      </a:r>
                      <a:r>
                        <a:rPr lang="en-GB" sz="11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brief introduction </a:t>
                      </a:r>
                      <a:r>
                        <a:rPr lang="en-GB" sz="1100" b="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and </a:t>
                      </a:r>
                      <a:r>
                        <a:rPr lang="en-GB" sz="11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reason for choice with prompting</a:t>
                      </a:r>
                      <a:r>
                        <a:rPr lang="en-GB" sz="1100" b="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t>
                      </a:r>
                      <a:endParaRPr lang="en-GB" sz="11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solidFill>
                      <a:schemeClr val="bg1"/>
                    </a:solidFill>
                  </a:tcPr>
                </a:tc>
                <a:tc>
                  <a:txBody>
                    <a:bodyPr/>
                    <a:lstStyle/>
                    <a:p>
                      <a:pPr algn="l">
                        <a:lnSpc>
                          <a:spcPct val="10700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There is </a:t>
                      </a:r>
                      <a:r>
                        <a:rPr lang="en-GB" sz="11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a brief introduction </a:t>
                      </a: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and </a:t>
                      </a:r>
                      <a:r>
                        <a:rPr lang="en-GB" sz="11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reason for choice without prompting</a:t>
                      </a: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a:t>
                      </a:r>
                      <a:endParaRPr lang="en-GB"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solidFill>
                      <a:schemeClr val="bg1"/>
                    </a:solidFill>
                  </a:tcPr>
                </a:tc>
                <a:tc>
                  <a:txBody>
                    <a:bodyPr/>
                    <a:lstStyle/>
                    <a:p>
                      <a:pPr algn="l">
                        <a:lnSpc>
                          <a:spcPct val="107000"/>
                        </a:lnSpc>
                        <a:spcBef>
                          <a:spcPts val="100"/>
                        </a:spcBef>
                        <a:spcAft>
                          <a:spcPts val="800"/>
                        </a:spcAft>
                      </a:pP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There is </a:t>
                      </a:r>
                      <a:r>
                        <a:rPr lang="en-GB" sz="11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a well-developed introduction</a:t>
                      </a: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 with </a:t>
                      </a:r>
                      <a:r>
                        <a:rPr lang="en-GB" sz="11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a thoughtful reason for choice</a:t>
                      </a:r>
                      <a:r>
                        <a:rPr lang="en-GB" sz="11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solidFill>
                      <a:schemeClr val="bg1"/>
                    </a:solidFill>
                  </a:tcPr>
                </a:tc>
                <a:tc>
                  <a:txBody>
                    <a:bodyPr/>
                    <a:lstStyle/>
                    <a:p>
                      <a:pPr algn="l">
                        <a:lnSpc>
                          <a:spcPct val="107000"/>
                        </a:lnSpc>
                        <a:spcBef>
                          <a:spcPts val="100"/>
                        </a:spcBef>
                        <a:spcAft>
                          <a:spcPts val="800"/>
                        </a:spcAft>
                      </a:pPr>
                      <a:r>
                        <a:rPr lang="en-GB" sz="1100" b="0" dirty="0">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There is </a:t>
                      </a:r>
                      <a:r>
                        <a:rPr lang="en-GB" sz="1100" b="0" dirty="0">
                          <a:solidFill>
                            <a:srgbClr val="FF0000"/>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a well-developed introduction</a:t>
                      </a:r>
                      <a:r>
                        <a:rPr lang="en-GB" sz="1100" b="0" dirty="0">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 with </a:t>
                      </a:r>
                      <a:r>
                        <a:rPr lang="en-GB" sz="1100" b="0" dirty="0">
                          <a:solidFill>
                            <a:srgbClr val="FF0000"/>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two or more thoughtful reasons for choice</a:t>
                      </a:r>
                      <a:r>
                        <a:rPr lang="en-GB" sz="1100" b="0" dirty="0">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 </a:t>
                      </a:r>
                      <a:endParaRPr lang="en-GB" sz="1100" b="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solidFill>
                      <a:schemeClr val="bg1"/>
                    </a:solidFill>
                  </a:tcPr>
                </a:tc>
                <a:tc>
                  <a:txBody>
                    <a:bodyPr/>
                    <a:lstStyle/>
                    <a:p>
                      <a:pPr algn="l">
                        <a:lnSpc>
                          <a:spcPct val="107000"/>
                        </a:lnSpc>
                        <a:spcBef>
                          <a:spcPts val="100"/>
                        </a:spcBef>
                        <a:spcAft>
                          <a:spcPts val="800"/>
                        </a:spcAft>
                      </a:pPr>
                      <a:r>
                        <a:rPr lang="en-GB" sz="1100" b="0" dirty="0">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There is </a:t>
                      </a:r>
                      <a:r>
                        <a:rPr lang="en-GB" sz="1100" b="0" dirty="0">
                          <a:solidFill>
                            <a:srgbClr val="FF0000"/>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a well-developed introduction</a:t>
                      </a:r>
                      <a:r>
                        <a:rPr lang="en-GB" sz="1100" b="0" dirty="0">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 with </a:t>
                      </a:r>
                      <a:r>
                        <a:rPr lang="en-GB" sz="1100" b="0" dirty="0">
                          <a:solidFill>
                            <a:srgbClr val="FF0000"/>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two or more thoughtful reasons for choice</a:t>
                      </a:r>
                      <a:r>
                        <a:rPr lang="en-GB" sz="1100" b="0" dirty="0">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a:t>
                      </a:r>
                      <a:endParaRPr lang="en-GB" sz="1100" b="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solidFill>
                      <a:schemeClr val="bg1"/>
                    </a:solidFill>
                  </a:tcPr>
                </a:tc>
                <a:extLst>
                  <a:ext uri="{0D108BD9-81ED-4DB2-BD59-A6C34878D82A}">
                    <a16:rowId xmlns:a16="http://schemas.microsoft.com/office/drawing/2014/main" val="2882478616"/>
                  </a:ext>
                </a:extLst>
              </a:tr>
            </a:tbl>
          </a:graphicData>
        </a:graphic>
      </p:graphicFrame>
      <p:pic>
        <p:nvPicPr>
          <p:cNvPr id="6" name="Poem D (audio)">
            <a:hlinkClick r:id="" action="ppaction://media"/>
            <a:extLst>
              <a:ext uri="{FF2B5EF4-FFF2-40B4-BE49-F238E27FC236}">
                <a16:creationId xmlns:a16="http://schemas.microsoft.com/office/drawing/2014/main" id="{92819BA8-CE5E-8F9F-862B-584F64FD8F48}"/>
              </a:ext>
            </a:extLst>
          </p:cNvPr>
          <p:cNvPicPr>
            <a:picLocks noChangeAspect="1"/>
          </p:cNvPicPr>
          <p:nvPr>
            <a:audioFile r:link="rId2"/>
            <p:extLst>
              <p:ext uri="{DAA4B4D4-6D71-4841-9C94-3DE7FCFB9230}">
                <p14:media xmlns:p14="http://schemas.microsoft.com/office/powerpoint/2010/main" r:embed="rId1"/>
              </p:ext>
            </p:extLst>
          </p:nvPr>
        </p:nvPicPr>
        <p:blipFill>
          <a:blip r:embed="rId5">
            <a:biLevel thresh="75000"/>
          </a:blip>
          <a:stretch>
            <a:fillRect/>
          </a:stretch>
        </p:blipFill>
        <p:spPr>
          <a:xfrm>
            <a:off x="5198193" y="4044309"/>
            <a:ext cx="487363" cy="487363"/>
          </a:xfrm>
          <a:prstGeom prst="rect">
            <a:avLst/>
          </a:prstGeom>
        </p:spPr>
      </p:pic>
      <p:pic>
        <p:nvPicPr>
          <p:cNvPr id="10" name="Picture 9">
            <a:extLst>
              <a:ext uri="{FF2B5EF4-FFF2-40B4-BE49-F238E27FC236}">
                <a16:creationId xmlns:a16="http://schemas.microsoft.com/office/drawing/2014/main" id="{0BAF193F-AD2A-9719-5B16-DD0EA21F1F54}"/>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337865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mediacall" presetSubtype="0" fill="hold" nodeType="clickEffect">
                                  <p:stCondLst>
                                    <p:cond delay="0"/>
                                  </p:stCondLst>
                                  <p:childTnLst>
                                    <p:cmd type="call" cmd="playFrom(0.0)">
                                      <p:cBhvr>
                                        <p:cTn id="26" dur="74866"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27" fill="hold" display="0">
                  <p:stCondLst>
                    <p:cond delay="indefinite"/>
                  </p:stCondLst>
                  <p:endCondLst>
                    <p:cond evt="onStopAudio" delay="0">
                      <p:tgtEl>
                        <p:sldTgt/>
                      </p:tgtEl>
                    </p:cond>
                  </p:endCondLst>
                </p:cTn>
                <p:tgtEl>
                  <p:spTgt spid="6"/>
                </p:tgtEl>
              </p:cMediaNode>
            </p:audio>
          </p:childTnLst>
        </p:cTn>
      </p:par>
    </p:tnLst>
    <p:bldLst>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CA73DA-F5E8-A8A5-504F-FB960DD19C8A}"/>
              </a:ext>
            </a:extLst>
          </p:cNvPr>
          <p:cNvSpPr>
            <a:spLocks noGrp="1"/>
          </p:cNvSpPr>
          <p:nvPr>
            <p:ph type="title"/>
          </p:nvPr>
        </p:nvSpPr>
        <p:spPr>
          <a:xfrm>
            <a:off x="391468" y="963019"/>
            <a:ext cx="7886700" cy="720080"/>
          </a:xfrm>
        </p:spPr>
        <p:txBody>
          <a:bodyPr/>
          <a:lstStyle/>
          <a:p>
            <a:r>
              <a:rPr lang="en-GB" b="1" i="1" dirty="0">
                <a:latin typeface="+mn-lt"/>
              </a:rPr>
              <a:t>Things to think about</a:t>
            </a:r>
          </a:p>
        </p:txBody>
      </p:sp>
      <p:sp>
        <p:nvSpPr>
          <p:cNvPr id="3" name="Date Placeholder 2">
            <a:extLst>
              <a:ext uri="{FF2B5EF4-FFF2-40B4-BE49-F238E27FC236}">
                <a16:creationId xmlns:a16="http://schemas.microsoft.com/office/drawing/2014/main" id="{ECB5738D-BBF7-D731-C802-36A35AA7B466}"/>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E8BC2D64-6A4C-003B-1FDC-D603FCD63E5F}"/>
              </a:ext>
            </a:extLst>
          </p:cNvPr>
          <p:cNvSpPr>
            <a:spLocks noGrp="1"/>
          </p:cNvSpPr>
          <p:nvPr>
            <p:ph type="ftr" sz="quarter" idx="11"/>
          </p:nvPr>
        </p:nvSpPr>
        <p:spPr>
          <a:xfrm>
            <a:off x="2411760" y="6356351"/>
            <a:ext cx="3312368" cy="365125"/>
          </a:xfrm>
        </p:spPr>
        <p:txBody>
          <a:bodyPr/>
          <a:lstStyle/>
          <a:p>
            <a:r>
              <a:rPr lang="en-US" dirty="0" smtClean="0"/>
              <a:t>ESB-RES-C179 </a:t>
            </a:r>
          </a:p>
          <a:p>
            <a:r>
              <a:rPr lang="en-US" dirty="0" smtClean="0"/>
              <a:t>L1G2-Speech to Connect-2.1-PPT-Choosing and introducing a piece</a:t>
            </a:r>
            <a:endParaRPr lang="en-GB" dirty="0"/>
          </a:p>
        </p:txBody>
      </p:sp>
      <p:sp>
        <p:nvSpPr>
          <p:cNvPr id="5" name="Slide Number Placeholder 4">
            <a:extLst>
              <a:ext uri="{FF2B5EF4-FFF2-40B4-BE49-F238E27FC236}">
                <a16:creationId xmlns:a16="http://schemas.microsoft.com/office/drawing/2014/main" id="{BF62F978-3D85-45FF-B3C3-BB6DD490498E}"/>
              </a:ext>
            </a:extLst>
          </p:cNvPr>
          <p:cNvSpPr>
            <a:spLocks noGrp="1"/>
          </p:cNvSpPr>
          <p:nvPr>
            <p:ph type="sldNum" sz="quarter" idx="12"/>
          </p:nvPr>
        </p:nvSpPr>
        <p:spPr/>
        <p:txBody>
          <a:bodyPr/>
          <a:lstStyle/>
          <a:p>
            <a:fld id="{EFC07C4F-4DD7-4452-9CBE-7B4BC77324C7}" type="slidenum">
              <a:rPr lang="en-GB" smtClean="0"/>
              <a:t>14</a:t>
            </a:fld>
            <a:endParaRPr lang="en-GB"/>
          </a:p>
        </p:txBody>
      </p:sp>
      <p:sp>
        <p:nvSpPr>
          <p:cNvPr id="7" name="Rectangle 6">
            <a:extLst>
              <a:ext uri="{FF2B5EF4-FFF2-40B4-BE49-F238E27FC236}">
                <a16:creationId xmlns:a16="http://schemas.microsoft.com/office/drawing/2014/main" id="{0A560B55-0DE1-04FC-82DD-0452297428C5}"/>
              </a:ext>
            </a:extLst>
          </p:cNvPr>
          <p:cNvSpPr/>
          <p:nvPr/>
        </p:nvSpPr>
        <p:spPr>
          <a:xfrm>
            <a:off x="395536" y="1583941"/>
            <a:ext cx="4176464" cy="2376264"/>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sz="1400" dirty="0"/>
              <a:t>Personal connection?</a:t>
            </a:r>
          </a:p>
        </p:txBody>
      </p:sp>
      <p:sp>
        <p:nvSpPr>
          <p:cNvPr id="8" name="Rectangle 7">
            <a:extLst>
              <a:ext uri="{FF2B5EF4-FFF2-40B4-BE49-F238E27FC236}">
                <a16:creationId xmlns:a16="http://schemas.microsoft.com/office/drawing/2014/main" id="{77D8BE7C-CE3A-9B7F-6151-41248826C3FC}"/>
              </a:ext>
            </a:extLst>
          </p:cNvPr>
          <p:cNvSpPr/>
          <p:nvPr/>
        </p:nvSpPr>
        <p:spPr>
          <a:xfrm>
            <a:off x="4572000" y="1583941"/>
            <a:ext cx="4176464" cy="2376264"/>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sz="1400" dirty="0"/>
              <a:t>Interesting content?</a:t>
            </a:r>
          </a:p>
        </p:txBody>
      </p:sp>
      <p:sp>
        <p:nvSpPr>
          <p:cNvPr id="9" name="Rectangle 8">
            <a:extLst>
              <a:ext uri="{FF2B5EF4-FFF2-40B4-BE49-F238E27FC236}">
                <a16:creationId xmlns:a16="http://schemas.microsoft.com/office/drawing/2014/main" id="{82F9D3B3-7DF2-1E2F-AEA4-0BC270571666}"/>
              </a:ext>
            </a:extLst>
          </p:cNvPr>
          <p:cNvSpPr/>
          <p:nvPr/>
        </p:nvSpPr>
        <p:spPr>
          <a:xfrm>
            <a:off x="395536" y="3888197"/>
            <a:ext cx="4176464" cy="2376264"/>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sz="1400" dirty="0"/>
              <a:t>Tone, mood, rhythm, rhyme?</a:t>
            </a:r>
          </a:p>
        </p:txBody>
      </p:sp>
      <p:sp>
        <p:nvSpPr>
          <p:cNvPr id="10" name="Rectangle 9">
            <a:extLst>
              <a:ext uri="{FF2B5EF4-FFF2-40B4-BE49-F238E27FC236}">
                <a16:creationId xmlns:a16="http://schemas.microsoft.com/office/drawing/2014/main" id="{8F65C3BC-B0F4-BB0B-D999-4C4F29C0944C}"/>
              </a:ext>
            </a:extLst>
          </p:cNvPr>
          <p:cNvSpPr/>
          <p:nvPr/>
        </p:nvSpPr>
        <p:spPr>
          <a:xfrm>
            <a:off x="4572000" y="3888197"/>
            <a:ext cx="4176464" cy="2376264"/>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sz="1400"/>
              <a:t>Memorable?</a:t>
            </a:r>
            <a:endParaRPr lang="en-GB" sz="1400" dirty="0"/>
          </a:p>
        </p:txBody>
      </p:sp>
      <p:pic>
        <p:nvPicPr>
          <p:cNvPr id="11" name="Picture 10">
            <a:extLst>
              <a:ext uri="{FF2B5EF4-FFF2-40B4-BE49-F238E27FC236}">
                <a16:creationId xmlns:a16="http://schemas.microsoft.com/office/drawing/2014/main" id="{64CBC9AB-41B0-E809-3690-AD798DCABAF4}"/>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7707972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6BC940-0E2A-0FF7-ADF4-BB106FF11756}"/>
              </a:ext>
            </a:extLst>
          </p:cNvPr>
          <p:cNvSpPr>
            <a:spLocks noGrp="1"/>
          </p:cNvSpPr>
          <p:nvPr>
            <p:ph type="title"/>
          </p:nvPr>
        </p:nvSpPr>
        <p:spPr>
          <a:xfrm>
            <a:off x="323528" y="1057822"/>
            <a:ext cx="7886700" cy="792088"/>
          </a:xfrm>
        </p:spPr>
        <p:txBody>
          <a:bodyPr/>
          <a:lstStyle/>
          <a:p>
            <a:r>
              <a:rPr lang="en-GB" b="1" i="1" dirty="0">
                <a:latin typeface="+mn-lt"/>
              </a:rPr>
              <a:t>Some helpful links to explore:</a:t>
            </a:r>
          </a:p>
        </p:txBody>
      </p:sp>
      <p:sp>
        <p:nvSpPr>
          <p:cNvPr id="3" name="Date Placeholder 2">
            <a:extLst>
              <a:ext uri="{FF2B5EF4-FFF2-40B4-BE49-F238E27FC236}">
                <a16:creationId xmlns:a16="http://schemas.microsoft.com/office/drawing/2014/main" id="{0694D0FB-DD15-A066-66FC-3C0EDC434E9E}"/>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C8B8226D-0911-AC0F-873E-996A29912255}"/>
              </a:ext>
            </a:extLst>
          </p:cNvPr>
          <p:cNvSpPr>
            <a:spLocks noGrp="1"/>
          </p:cNvSpPr>
          <p:nvPr>
            <p:ph type="ftr" sz="quarter" idx="11"/>
          </p:nvPr>
        </p:nvSpPr>
        <p:spPr>
          <a:xfrm>
            <a:off x="2411760" y="6356351"/>
            <a:ext cx="3312368" cy="365125"/>
          </a:xfrm>
        </p:spPr>
        <p:txBody>
          <a:bodyPr/>
          <a:lstStyle/>
          <a:p>
            <a:r>
              <a:rPr lang="en-US" dirty="0" smtClean="0"/>
              <a:t>ESB-RES-C179 </a:t>
            </a:r>
          </a:p>
          <a:p>
            <a:r>
              <a:rPr lang="en-US" dirty="0" smtClean="0"/>
              <a:t>L1G2-Speech to Connect-2.1-PPT-Choosing and introducing a piece</a:t>
            </a:r>
            <a:endParaRPr lang="en-GB" dirty="0"/>
          </a:p>
        </p:txBody>
      </p:sp>
      <p:sp>
        <p:nvSpPr>
          <p:cNvPr id="5" name="Slide Number Placeholder 4">
            <a:extLst>
              <a:ext uri="{FF2B5EF4-FFF2-40B4-BE49-F238E27FC236}">
                <a16:creationId xmlns:a16="http://schemas.microsoft.com/office/drawing/2014/main" id="{2993E6E0-0B23-8BAC-DA05-55AAE4B4A8C2}"/>
              </a:ext>
            </a:extLst>
          </p:cNvPr>
          <p:cNvSpPr>
            <a:spLocks noGrp="1"/>
          </p:cNvSpPr>
          <p:nvPr>
            <p:ph type="sldNum" sz="quarter" idx="12"/>
          </p:nvPr>
        </p:nvSpPr>
        <p:spPr/>
        <p:txBody>
          <a:bodyPr/>
          <a:lstStyle/>
          <a:p>
            <a:fld id="{EFC07C4F-4DD7-4452-9CBE-7B4BC77324C7}" type="slidenum">
              <a:rPr lang="en-GB" smtClean="0"/>
              <a:t>15</a:t>
            </a:fld>
            <a:endParaRPr lang="en-GB"/>
          </a:p>
        </p:txBody>
      </p:sp>
      <p:sp>
        <p:nvSpPr>
          <p:cNvPr id="7" name="TextBox 6">
            <a:extLst>
              <a:ext uri="{FF2B5EF4-FFF2-40B4-BE49-F238E27FC236}">
                <a16:creationId xmlns:a16="http://schemas.microsoft.com/office/drawing/2014/main" id="{07C528C4-DD35-B286-42BF-86A3306F90C4}"/>
              </a:ext>
            </a:extLst>
          </p:cNvPr>
          <p:cNvSpPr txBox="1"/>
          <p:nvPr/>
        </p:nvSpPr>
        <p:spPr>
          <a:xfrm>
            <a:off x="467544" y="2204864"/>
            <a:ext cx="4572000" cy="369332"/>
          </a:xfrm>
          <a:prstGeom prst="rect">
            <a:avLst/>
          </a:prstGeom>
          <a:noFill/>
        </p:spPr>
        <p:txBody>
          <a:bodyPr wrap="square">
            <a:spAutoFit/>
          </a:bodyPr>
          <a:lstStyle/>
          <a:p>
            <a:r>
              <a:rPr lang="en-GB" dirty="0">
                <a:hlinkClick r:id="rId2"/>
              </a:rPr>
              <a:t>Children | Poetry Foundation</a:t>
            </a:r>
            <a:endParaRPr lang="en-GB" dirty="0"/>
          </a:p>
        </p:txBody>
      </p:sp>
      <p:sp>
        <p:nvSpPr>
          <p:cNvPr id="9" name="TextBox 8">
            <a:extLst>
              <a:ext uri="{FF2B5EF4-FFF2-40B4-BE49-F238E27FC236}">
                <a16:creationId xmlns:a16="http://schemas.microsoft.com/office/drawing/2014/main" id="{06F43D87-8E66-4289-CBA6-6491A626A21F}"/>
              </a:ext>
            </a:extLst>
          </p:cNvPr>
          <p:cNvSpPr txBox="1"/>
          <p:nvPr/>
        </p:nvSpPr>
        <p:spPr>
          <a:xfrm>
            <a:off x="446711" y="2816581"/>
            <a:ext cx="4572000" cy="369332"/>
          </a:xfrm>
          <a:prstGeom prst="rect">
            <a:avLst/>
          </a:prstGeom>
          <a:noFill/>
        </p:spPr>
        <p:txBody>
          <a:bodyPr wrap="square">
            <a:spAutoFit/>
          </a:bodyPr>
          <a:lstStyle/>
          <a:p>
            <a:r>
              <a:rPr lang="en-GB" dirty="0">
                <a:hlinkClick r:id="rId3"/>
              </a:rPr>
              <a:t>https://www.poetryoutloud.org/</a:t>
            </a:r>
            <a:r>
              <a:rPr lang="en-GB" dirty="0"/>
              <a:t> </a:t>
            </a:r>
          </a:p>
        </p:txBody>
      </p:sp>
      <p:sp>
        <p:nvSpPr>
          <p:cNvPr id="11" name="TextBox 10">
            <a:extLst>
              <a:ext uri="{FF2B5EF4-FFF2-40B4-BE49-F238E27FC236}">
                <a16:creationId xmlns:a16="http://schemas.microsoft.com/office/drawing/2014/main" id="{938BBCA8-4721-EC29-58A0-7ADF20E98F79}"/>
              </a:ext>
            </a:extLst>
          </p:cNvPr>
          <p:cNvSpPr txBox="1"/>
          <p:nvPr/>
        </p:nvSpPr>
        <p:spPr>
          <a:xfrm>
            <a:off x="446711" y="3537111"/>
            <a:ext cx="8136904" cy="369332"/>
          </a:xfrm>
          <a:prstGeom prst="rect">
            <a:avLst/>
          </a:prstGeom>
          <a:noFill/>
        </p:spPr>
        <p:txBody>
          <a:bodyPr wrap="square">
            <a:spAutoFit/>
          </a:bodyPr>
          <a:lstStyle/>
          <a:p>
            <a:r>
              <a:rPr lang="en-GB" dirty="0">
                <a:hlinkClick r:id="rId4"/>
              </a:rPr>
              <a:t>National Poetry Day - the UK’s biggest mass-participation celebration of poetry</a:t>
            </a:r>
            <a:endParaRPr lang="en-GB" dirty="0"/>
          </a:p>
        </p:txBody>
      </p:sp>
      <p:sp>
        <p:nvSpPr>
          <p:cNvPr id="6" name="TextBox 5">
            <a:extLst>
              <a:ext uri="{FF2B5EF4-FFF2-40B4-BE49-F238E27FC236}">
                <a16:creationId xmlns:a16="http://schemas.microsoft.com/office/drawing/2014/main" id="{21F55ED8-FFCC-00C0-09DC-BEFCD5835FA6}"/>
              </a:ext>
            </a:extLst>
          </p:cNvPr>
          <p:cNvSpPr txBox="1"/>
          <p:nvPr/>
        </p:nvSpPr>
        <p:spPr>
          <a:xfrm>
            <a:off x="446711" y="4226201"/>
            <a:ext cx="8136904" cy="369332"/>
          </a:xfrm>
          <a:prstGeom prst="rect">
            <a:avLst/>
          </a:prstGeom>
          <a:noFill/>
        </p:spPr>
        <p:txBody>
          <a:bodyPr wrap="square">
            <a:spAutoFit/>
          </a:bodyPr>
          <a:lstStyle/>
          <a:p>
            <a:r>
              <a:rPr lang="en-GB" dirty="0">
                <a:hlinkClick r:id="rId5"/>
              </a:rPr>
              <a:t>Genius | Song Lyrics &amp; Knowledge</a:t>
            </a:r>
            <a:endParaRPr lang="en-GB" dirty="0"/>
          </a:p>
        </p:txBody>
      </p:sp>
      <p:sp>
        <p:nvSpPr>
          <p:cNvPr id="10" name="TextBox 9">
            <a:extLst>
              <a:ext uri="{FF2B5EF4-FFF2-40B4-BE49-F238E27FC236}">
                <a16:creationId xmlns:a16="http://schemas.microsoft.com/office/drawing/2014/main" id="{AB513F70-38E6-4C3C-97E9-A07E0A97EDF6}"/>
              </a:ext>
            </a:extLst>
          </p:cNvPr>
          <p:cNvSpPr txBox="1"/>
          <p:nvPr/>
        </p:nvSpPr>
        <p:spPr>
          <a:xfrm>
            <a:off x="437313" y="4915291"/>
            <a:ext cx="7886700" cy="369332"/>
          </a:xfrm>
          <a:prstGeom prst="rect">
            <a:avLst/>
          </a:prstGeom>
          <a:noFill/>
        </p:spPr>
        <p:txBody>
          <a:bodyPr wrap="square">
            <a:spAutoFit/>
          </a:bodyPr>
          <a:lstStyle/>
          <a:p>
            <a:r>
              <a:rPr lang="en-GB" dirty="0">
                <a:hlinkClick r:id="rId6"/>
              </a:rPr>
              <a:t>National Theatre Playscripts for KS3/11-14 English and Drama students (oup.com)</a:t>
            </a:r>
            <a:endParaRPr lang="en-GB" dirty="0"/>
          </a:p>
        </p:txBody>
      </p:sp>
      <p:sp>
        <p:nvSpPr>
          <p:cNvPr id="13" name="TextBox 12">
            <a:extLst>
              <a:ext uri="{FF2B5EF4-FFF2-40B4-BE49-F238E27FC236}">
                <a16:creationId xmlns:a16="http://schemas.microsoft.com/office/drawing/2014/main" id="{63F2E98B-346A-82D6-97A4-35AEC01C065C}"/>
              </a:ext>
            </a:extLst>
          </p:cNvPr>
          <p:cNvSpPr txBox="1"/>
          <p:nvPr/>
        </p:nvSpPr>
        <p:spPr>
          <a:xfrm>
            <a:off x="437312" y="5477012"/>
            <a:ext cx="7772915" cy="369332"/>
          </a:xfrm>
          <a:prstGeom prst="rect">
            <a:avLst/>
          </a:prstGeom>
          <a:noFill/>
        </p:spPr>
        <p:txBody>
          <a:bodyPr wrap="square">
            <a:spAutoFit/>
          </a:bodyPr>
          <a:lstStyle/>
          <a:p>
            <a:r>
              <a:rPr lang="en-GB" dirty="0">
                <a:hlinkClick r:id="rId7"/>
              </a:rPr>
              <a:t>KS3 Play text suggestions - Key Stage Three Drama (ehdltd.co.uk)</a:t>
            </a:r>
            <a:endParaRPr lang="en-GB" dirty="0"/>
          </a:p>
        </p:txBody>
      </p:sp>
      <p:pic>
        <p:nvPicPr>
          <p:cNvPr id="8" name="Picture 7">
            <a:extLst>
              <a:ext uri="{FF2B5EF4-FFF2-40B4-BE49-F238E27FC236}">
                <a16:creationId xmlns:a16="http://schemas.microsoft.com/office/drawing/2014/main" id="{C0976218-2F42-7416-B0AD-4179B98EC629}"/>
              </a:ext>
            </a:extLst>
          </p:cNvPr>
          <p:cNvPicPr>
            <a:picLocks noGrp="1" noRot="1" noMove="1" noResize="1" noEditPoints="1" noAdjustHandles="1" noChangeArrowheads="1" noChangeShapeType="1" noCrop="1"/>
          </p:cNvPicPr>
          <p:nvPr/>
        </p:nvPicPr>
        <p:blipFill rotWithShape="1">
          <a:blip r:embed="rId8"/>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7282668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58046"/>
            <a:ext cx="7886700" cy="504055"/>
          </a:xfrm>
        </p:spPr>
        <p:txBody>
          <a:bodyPr>
            <a:noAutofit/>
          </a:bodyPr>
          <a:lstStyle/>
          <a:p>
            <a:r>
              <a:rPr lang="en-GB" sz="3200" b="1" i="1" dirty="0">
                <a:latin typeface="+mn-lt"/>
              </a:rPr>
              <a:t>Relevant Grade Descriptors</a:t>
            </a:r>
          </a:p>
        </p:txBody>
      </p:sp>
      <p:sp>
        <p:nvSpPr>
          <p:cNvPr id="3" name="Date Placeholder 2"/>
          <p:cNvSpPr>
            <a:spLocks noGrp="1"/>
          </p:cNvSpPr>
          <p:nvPr>
            <p:ph type="dt" sz="half" idx="10"/>
          </p:nvPr>
        </p:nvSpPr>
        <p:spPr/>
        <p:txBody>
          <a:bodyPr/>
          <a:lstStyle/>
          <a:p>
            <a:r>
              <a:rPr lang="en-US" smtClean="0"/>
              <a:t>25/01/2024</a:t>
            </a:r>
            <a:endParaRPr lang="en-GB" dirty="0"/>
          </a:p>
        </p:txBody>
      </p:sp>
      <p:sp>
        <p:nvSpPr>
          <p:cNvPr id="4" name="Footer Placeholder 3"/>
          <p:cNvSpPr>
            <a:spLocks noGrp="1"/>
          </p:cNvSpPr>
          <p:nvPr>
            <p:ph type="ftr" sz="quarter" idx="11"/>
          </p:nvPr>
        </p:nvSpPr>
        <p:spPr>
          <a:xfrm>
            <a:off x="2411760" y="6356351"/>
            <a:ext cx="3312368" cy="365125"/>
          </a:xfrm>
        </p:spPr>
        <p:txBody>
          <a:bodyPr/>
          <a:lstStyle/>
          <a:p>
            <a:r>
              <a:rPr lang="en-US" dirty="0" smtClean="0"/>
              <a:t>ESB-RES-C179 </a:t>
            </a:r>
          </a:p>
          <a:p>
            <a:r>
              <a:rPr lang="en-US" dirty="0" smtClean="0"/>
              <a:t>L1G2-Speech to Connect-2.1-PPT-Choosing and introducing a piece</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2</a:t>
            </a:fld>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3811013450"/>
              </p:ext>
            </p:extLst>
          </p:nvPr>
        </p:nvGraphicFramePr>
        <p:xfrm>
          <a:off x="467544" y="1916832"/>
          <a:ext cx="8297674" cy="3510212"/>
        </p:xfrm>
        <a:graphic>
          <a:graphicData uri="http://schemas.openxmlformats.org/drawingml/2006/table">
            <a:tbl>
              <a:tblPr firstRow="1" firstCol="1" bandRow="1">
                <a:tableStyleId>{5940675A-B579-460E-94D1-54222C63F5DA}</a:tableStyleId>
              </a:tblPr>
              <a:tblGrid>
                <a:gridCol w="1744949">
                  <a:extLst>
                    <a:ext uri="{9D8B030D-6E8A-4147-A177-3AD203B41FA5}">
                      <a16:colId xmlns:a16="http://schemas.microsoft.com/office/drawing/2014/main" val="586849962"/>
                    </a:ext>
                  </a:extLst>
                </a:gridCol>
                <a:gridCol w="1310545">
                  <a:extLst>
                    <a:ext uri="{9D8B030D-6E8A-4147-A177-3AD203B41FA5}">
                      <a16:colId xmlns:a16="http://schemas.microsoft.com/office/drawing/2014/main" val="432970131"/>
                    </a:ext>
                  </a:extLst>
                </a:gridCol>
                <a:gridCol w="1310545">
                  <a:extLst>
                    <a:ext uri="{9D8B030D-6E8A-4147-A177-3AD203B41FA5}">
                      <a16:colId xmlns:a16="http://schemas.microsoft.com/office/drawing/2014/main" val="2677484745"/>
                    </a:ext>
                  </a:extLst>
                </a:gridCol>
                <a:gridCol w="1310545">
                  <a:extLst>
                    <a:ext uri="{9D8B030D-6E8A-4147-A177-3AD203B41FA5}">
                      <a16:colId xmlns:a16="http://schemas.microsoft.com/office/drawing/2014/main" val="3149520564"/>
                    </a:ext>
                  </a:extLst>
                </a:gridCol>
                <a:gridCol w="1310545">
                  <a:extLst>
                    <a:ext uri="{9D8B030D-6E8A-4147-A177-3AD203B41FA5}">
                      <a16:colId xmlns:a16="http://schemas.microsoft.com/office/drawing/2014/main" val="1215520350"/>
                    </a:ext>
                  </a:extLst>
                </a:gridCol>
                <a:gridCol w="1310545">
                  <a:extLst>
                    <a:ext uri="{9D8B030D-6E8A-4147-A177-3AD203B41FA5}">
                      <a16:colId xmlns:a16="http://schemas.microsoft.com/office/drawing/2014/main" val="1411141566"/>
                    </a:ext>
                  </a:extLst>
                </a:gridCol>
              </a:tblGrid>
              <a:tr h="481381">
                <a:tc>
                  <a:txBody>
                    <a:bodyPr/>
                    <a:lstStyle/>
                    <a:p>
                      <a:pPr algn="ctr">
                        <a:lnSpc>
                          <a:spcPct val="107000"/>
                        </a:lnSpc>
                        <a:spcAft>
                          <a:spcPts val="0"/>
                        </a:spcAft>
                      </a:pP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Section 2: Speaking by Heart.</a:t>
                      </a:r>
                      <a:b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b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Time: 2 - 3 minutes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Pa</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ct val="10700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Good Pa</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 (Endorsed)</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r</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ct val="107000"/>
                        </a:lnSpc>
                        <a:spcAft>
                          <a:spcPts val="0"/>
                        </a:spcAft>
                      </a:pP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M</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e</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r</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 Plus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ts val="1210"/>
                        </a:lnSpc>
                        <a:spcAft>
                          <a:spcPts val="0"/>
                        </a:spcAft>
                      </a:pPr>
                      <a:r>
                        <a:rPr lang="en-GB" sz="12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(Endorsed)</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tc>
                  <a:txBody>
                    <a:bodyPr/>
                    <a:lstStyle/>
                    <a:p>
                      <a:pPr algn="ctr">
                        <a:lnSpc>
                          <a:spcPts val="1210"/>
                        </a:lnSpc>
                        <a:spcAft>
                          <a:spcPts val="0"/>
                        </a:spcAft>
                      </a:pP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Di</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s</a:t>
                      </a:r>
                      <a:r>
                        <a:rPr lang="en-GB" sz="1200" b="1" spc="1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i</a:t>
                      </a:r>
                      <a:r>
                        <a:rPr lang="en-GB" sz="1200" b="1" spc="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nc</a:t>
                      </a:r>
                      <a:r>
                        <a:rPr lang="en-GB" sz="12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rgbClr val="C2D721"/>
                    </a:solidFill>
                  </a:tcPr>
                </a:tc>
                <a:extLst>
                  <a:ext uri="{0D108BD9-81ED-4DB2-BD59-A6C34878D82A}">
                    <a16:rowId xmlns:a16="http://schemas.microsoft.com/office/drawing/2014/main" val="162651259"/>
                  </a:ext>
                </a:extLst>
              </a:tr>
              <a:tr h="1414283">
                <a:tc>
                  <a:txBody>
                    <a:bodyPr/>
                    <a:lstStyle/>
                    <a:p>
                      <a:pPr algn="ctr">
                        <a:lnSpc>
                          <a:spcPct val="100000"/>
                        </a:lnSpc>
                        <a:spcBef>
                          <a:spcPts val="100"/>
                        </a:spcBef>
                        <a:spcAft>
                          <a:spcPts val="0"/>
                        </a:spcAft>
                      </a:pPr>
                      <a:r>
                        <a:rPr lang="en-GB" sz="1200" b="1" dirty="0">
                          <a:effectLst/>
                          <a:latin typeface="Calibri" panose="020F0502020204030204" pitchFamily="34" charset="0"/>
                          <a:ea typeface="Times New Roman" panose="02020603050405020304" pitchFamily="18" charset="0"/>
                          <a:cs typeface="Calibri" panose="020F0502020204030204" pitchFamily="34" charset="0"/>
                        </a:rPr>
                        <a:t>I</a:t>
                      </a:r>
                      <a:r>
                        <a:rPr lang="en-GB" sz="1200" b="1" spc="5" dirty="0">
                          <a:effectLst/>
                          <a:latin typeface="Calibri" panose="020F0502020204030204" pitchFamily="34" charset="0"/>
                          <a:ea typeface="Times New Roman" panose="02020603050405020304" pitchFamily="18" charset="0"/>
                          <a:cs typeface="Calibri" panose="020F0502020204030204" pitchFamily="34" charset="0"/>
                        </a:rPr>
                        <a:t>n</a:t>
                      </a:r>
                      <a:r>
                        <a:rPr lang="en-GB" sz="1200" b="1" dirty="0">
                          <a:effectLst/>
                          <a:latin typeface="Calibri" panose="020F0502020204030204" pitchFamily="34" charset="0"/>
                          <a:ea typeface="Times New Roman" panose="02020603050405020304" pitchFamily="18" charset="0"/>
                          <a:cs typeface="Calibri" panose="020F0502020204030204" pitchFamily="34" charset="0"/>
                        </a:rPr>
                        <a:t>t</a:t>
                      </a:r>
                      <a:r>
                        <a:rPr lang="en-GB" sz="1200" b="1" spc="10" dirty="0">
                          <a:effectLst/>
                          <a:latin typeface="Calibri" panose="020F0502020204030204" pitchFamily="34" charset="0"/>
                          <a:ea typeface="Times New Roman" panose="02020603050405020304" pitchFamily="18" charset="0"/>
                          <a:cs typeface="Calibri" panose="020F0502020204030204" pitchFamily="34" charset="0"/>
                        </a:rPr>
                        <a:t>r</a:t>
                      </a:r>
                      <a:r>
                        <a:rPr lang="en-GB" sz="1200" b="1" spc="5" dirty="0">
                          <a:effectLst/>
                          <a:latin typeface="Calibri" panose="020F0502020204030204" pitchFamily="34" charset="0"/>
                          <a:ea typeface="Times New Roman" panose="02020603050405020304" pitchFamily="18" charset="0"/>
                          <a:cs typeface="Calibri" panose="020F0502020204030204" pitchFamily="34" charset="0"/>
                        </a:rPr>
                        <a:t>odu</a:t>
                      </a:r>
                      <a:r>
                        <a:rPr lang="en-GB" sz="1200" b="1" spc="-10" dirty="0">
                          <a:effectLst/>
                          <a:latin typeface="Calibri" panose="020F0502020204030204" pitchFamily="34" charset="0"/>
                          <a:ea typeface="Times New Roman" panose="02020603050405020304" pitchFamily="18" charset="0"/>
                          <a:cs typeface="Calibri" panose="020F0502020204030204" pitchFamily="34" charset="0"/>
                        </a:rPr>
                        <a:t>c</a:t>
                      </a:r>
                      <a:r>
                        <a:rPr lang="en-GB" sz="1200" b="1" dirty="0">
                          <a:effectLst/>
                          <a:latin typeface="Calibri" panose="020F0502020204030204" pitchFamily="34" charset="0"/>
                          <a:ea typeface="Times New Roman" panose="02020603050405020304" pitchFamily="18" charset="0"/>
                          <a:cs typeface="Calibri" panose="020F0502020204030204" pitchFamily="34" charset="0"/>
                        </a:rPr>
                        <a:t>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solidFill>
                      <a:srgbClr val="C2D721">
                        <a:alpha val="20000"/>
                      </a:srgbClr>
                    </a:solidFill>
                  </a:tcPr>
                </a:tc>
                <a:tc>
                  <a:txBody>
                    <a:bodyPr/>
                    <a:lstStyle/>
                    <a:p>
                      <a:pPr algn="l">
                        <a:spcBef>
                          <a:spcPts val="100"/>
                        </a:spcBef>
                      </a:pPr>
                      <a:r>
                        <a:rPr lang="en-GB" sz="1200" b="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There is a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brief introduction </a:t>
                      </a:r>
                      <a:r>
                        <a:rPr lang="en-GB" sz="1200" b="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and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reason for choice with prompting</a:t>
                      </a:r>
                      <a:r>
                        <a:rPr lang="en-GB" sz="1200" b="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t>
                      </a:r>
                      <a:endPar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lgn="l">
                        <a:spcBef>
                          <a:spcPts val="100"/>
                        </a:spcBef>
                      </a:pPr>
                      <a:r>
                        <a:rPr lang="en-GB" sz="1200" b="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There is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a brief introduction </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and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reason for choice without prompting</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There is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a well-developed introduction</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with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a thoughtful reason for choice</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There is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a well-developed introduction</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with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two or more thoughtful reasons for choice</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tc>
                  <a:txBody>
                    <a:bodyPr/>
                    <a:lstStyle/>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There is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a well-developed introduction</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with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two or more thoughtful reasons for choice</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Introduction is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communicated in an enthusiastic manner </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which </a:t>
                      </a: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awakens interest</a:t>
                      </a: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Bef>
                          <a:spcPts val="100"/>
                        </a:spcBef>
                        <a:spcAft>
                          <a:spcPts val="800"/>
                        </a:spcAft>
                      </a:pPr>
                      <a:r>
                        <a:rPr lang="en-GB" sz="1200" b="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tc>
                <a:extLst>
                  <a:ext uri="{0D108BD9-81ED-4DB2-BD59-A6C34878D82A}">
                    <a16:rowId xmlns:a16="http://schemas.microsoft.com/office/drawing/2014/main" val="2882478616"/>
                  </a:ext>
                </a:extLst>
              </a:tr>
            </a:tbl>
          </a:graphicData>
        </a:graphic>
      </p:graphicFrame>
      <p:pic>
        <p:nvPicPr>
          <p:cNvPr id="7" name="Picture 6">
            <a:extLst>
              <a:ext uri="{FF2B5EF4-FFF2-40B4-BE49-F238E27FC236}">
                <a16:creationId xmlns:a16="http://schemas.microsoft.com/office/drawing/2014/main" id="{27FF39D0-F4D2-6034-91B7-BC0602538CFF}"/>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8082809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A61DC8-209B-53AC-50DA-96E8726BB51C}"/>
              </a:ext>
            </a:extLst>
          </p:cNvPr>
          <p:cNvSpPr>
            <a:spLocks noGrp="1"/>
          </p:cNvSpPr>
          <p:nvPr>
            <p:ph type="title"/>
          </p:nvPr>
        </p:nvSpPr>
        <p:spPr>
          <a:xfrm>
            <a:off x="317422" y="1154284"/>
            <a:ext cx="8191822" cy="533475"/>
          </a:xfrm>
        </p:spPr>
        <p:txBody>
          <a:bodyPr anchor="t">
            <a:normAutofit/>
          </a:bodyPr>
          <a:lstStyle/>
          <a:p>
            <a:r>
              <a:rPr lang="en-GB" sz="2800" b="1" i="1" dirty="0">
                <a:latin typeface="+mn-lt"/>
              </a:rPr>
              <a:t>What is ‘speaking by heart’? </a:t>
            </a:r>
          </a:p>
        </p:txBody>
      </p:sp>
      <p:sp>
        <p:nvSpPr>
          <p:cNvPr id="3" name="Date Placeholder 2">
            <a:extLst>
              <a:ext uri="{FF2B5EF4-FFF2-40B4-BE49-F238E27FC236}">
                <a16:creationId xmlns:a16="http://schemas.microsoft.com/office/drawing/2014/main" id="{303157C5-1AEF-866C-A5B0-793B2DA0E999}"/>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24B5B7A9-495E-984B-C19B-7A2B8A09BF50}"/>
              </a:ext>
            </a:extLst>
          </p:cNvPr>
          <p:cNvSpPr>
            <a:spLocks noGrp="1"/>
          </p:cNvSpPr>
          <p:nvPr>
            <p:ph type="ftr" sz="quarter" idx="11"/>
          </p:nvPr>
        </p:nvSpPr>
        <p:spPr>
          <a:xfrm>
            <a:off x="2411760" y="6356351"/>
            <a:ext cx="3312368" cy="365125"/>
          </a:xfrm>
        </p:spPr>
        <p:txBody>
          <a:bodyPr/>
          <a:lstStyle/>
          <a:p>
            <a:r>
              <a:rPr lang="en-US" dirty="0" smtClean="0"/>
              <a:t>ESB-RES-C179 </a:t>
            </a:r>
          </a:p>
          <a:p>
            <a:r>
              <a:rPr lang="en-US" dirty="0" smtClean="0"/>
              <a:t>L1G2-Speech to Connect-2.1-PPT-Choosing and introducing a piece</a:t>
            </a:r>
            <a:endParaRPr lang="en-GB" dirty="0"/>
          </a:p>
        </p:txBody>
      </p:sp>
      <p:sp>
        <p:nvSpPr>
          <p:cNvPr id="5" name="Slide Number Placeholder 4">
            <a:extLst>
              <a:ext uri="{FF2B5EF4-FFF2-40B4-BE49-F238E27FC236}">
                <a16:creationId xmlns:a16="http://schemas.microsoft.com/office/drawing/2014/main" id="{44F30C8F-6AD7-626E-E6E2-DF407F0993AD}"/>
              </a:ext>
            </a:extLst>
          </p:cNvPr>
          <p:cNvSpPr>
            <a:spLocks noGrp="1"/>
          </p:cNvSpPr>
          <p:nvPr>
            <p:ph type="sldNum" sz="quarter" idx="12"/>
          </p:nvPr>
        </p:nvSpPr>
        <p:spPr/>
        <p:txBody>
          <a:bodyPr/>
          <a:lstStyle/>
          <a:p>
            <a:fld id="{EFC07C4F-4DD7-4452-9CBE-7B4BC77324C7}" type="slidenum">
              <a:rPr lang="en-GB" smtClean="0"/>
              <a:t>3</a:t>
            </a:fld>
            <a:endParaRPr lang="en-GB"/>
          </a:p>
        </p:txBody>
      </p:sp>
      <p:pic>
        <p:nvPicPr>
          <p:cNvPr id="7" name="Picture 6">
            <a:extLst>
              <a:ext uri="{FF2B5EF4-FFF2-40B4-BE49-F238E27FC236}">
                <a16:creationId xmlns:a16="http://schemas.microsoft.com/office/drawing/2014/main" id="{91707BA7-382D-99BC-4DA3-F053E24292C5}"/>
              </a:ext>
            </a:extLst>
          </p:cNvPr>
          <p:cNvPicPr>
            <a:picLocks noChangeAspect="1"/>
          </p:cNvPicPr>
          <p:nvPr/>
        </p:nvPicPr>
        <p:blipFill>
          <a:blip r:embed="rId3"/>
          <a:stretch>
            <a:fillRect/>
          </a:stretch>
        </p:blipFill>
        <p:spPr>
          <a:xfrm>
            <a:off x="7624304" y="2673921"/>
            <a:ext cx="1340184" cy="1510158"/>
          </a:xfrm>
          <a:prstGeom prst="rect">
            <a:avLst/>
          </a:prstGeom>
        </p:spPr>
      </p:pic>
      <p:pic>
        <p:nvPicPr>
          <p:cNvPr id="9" name="Picture 8">
            <a:extLst>
              <a:ext uri="{FF2B5EF4-FFF2-40B4-BE49-F238E27FC236}">
                <a16:creationId xmlns:a16="http://schemas.microsoft.com/office/drawing/2014/main" id="{CD7034F7-B0F2-F0B7-408A-ABDFE9025AF6}"/>
              </a:ext>
            </a:extLst>
          </p:cNvPr>
          <p:cNvPicPr>
            <a:picLocks noChangeAspect="1"/>
          </p:cNvPicPr>
          <p:nvPr/>
        </p:nvPicPr>
        <p:blipFill rotWithShape="1">
          <a:blip r:embed="rId4"/>
          <a:srcRect l="5838" t="3791" r="5073"/>
          <a:stretch/>
        </p:blipFill>
        <p:spPr>
          <a:xfrm flipH="1">
            <a:off x="59711" y="2496259"/>
            <a:ext cx="1739558" cy="3033243"/>
          </a:xfrm>
          <a:prstGeom prst="rect">
            <a:avLst/>
          </a:prstGeom>
        </p:spPr>
      </p:pic>
      <p:pic>
        <p:nvPicPr>
          <p:cNvPr id="11" name="Picture 10">
            <a:extLst>
              <a:ext uri="{FF2B5EF4-FFF2-40B4-BE49-F238E27FC236}">
                <a16:creationId xmlns:a16="http://schemas.microsoft.com/office/drawing/2014/main" id="{C2B845F8-9B2B-3D3F-3E52-A735C82ABE2B}"/>
              </a:ext>
            </a:extLst>
          </p:cNvPr>
          <p:cNvPicPr>
            <a:picLocks noChangeAspect="1"/>
          </p:cNvPicPr>
          <p:nvPr/>
        </p:nvPicPr>
        <p:blipFill rotWithShape="1">
          <a:blip r:embed="rId5"/>
          <a:srcRect b="8858"/>
          <a:stretch/>
        </p:blipFill>
        <p:spPr>
          <a:xfrm>
            <a:off x="7505868" y="4872800"/>
            <a:ext cx="1450850" cy="1313403"/>
          </a:xfrm>
          <a:prstGeom prst="rect">
            <a:avLst/>
          </a:prstGeom>
        </p:spPr>
      </p:pic>
      <p:sp>
        <p:nvSpPr>
          <p:cNvPr id="12" name="TextBox 11">
            <a:extLst>
              <a:ext uri="{FF2B5EF4-FFF2-40B4-BE49-F238E27FC236}">
                <a16:creationId xmlns:a16="http://schemas.microsoft.com/office/drawing/2014/main" id="{C39968A9-2311-F800-CCA3-2D60DF6E05AF}"/>
              </a:ext>
            </a:extLst>
          </p:cNvPr>
          <p:cNvSpPr txBox="1"/>
          <p:nvPr/>
        </p:nvSpPr>
        <p:spPr>
          <a:xfrm>
            <a:off x="179512" y="2718036"/>
            <a:ext cx="1224136" cy="646331"/>
          </a:xfrm>
          <a:prstGeom prst="rect">
            <a:avLst/>
          </a:prstGeom>
          <a:noFill/>
        </p:spPr>
        <p:txBody>
          <a:bodyPr wrap="square" rtlCol="0">
            <a:spAutoFit/>
          </a:bodyPr>
          <a:lstStyle/>
          <a:p>
            <a:pPr algn="ctr"/>
            <a:r>
              <a:rPr lang="en-GB" sz="1200" i="1" dirty="0">
                <a:latin typeface="Bradley Hand ITC" panose="03070402050302030203" pitchFamily="66" charset="0"/>
              </a:rPr>
              <a:t>Shall I compare thee to a summer’s day?</a:t>
            </a:r>
          </a:p>
        </p:txBody>
      </p:sp>
      <p:sp>
        <p:nvSpPr>
          <p:cNvPr id="14" name="TextBox 13">
            <a:extLst>
              <a:ext uri="{FF2B5EF4-FFF2-40B4-BE49-F238E27FC236}">
                <a16:creationId xmlns:a16="http://schemas.microsoft.com/office/drawing/2014/main" id="{6B341D61-310D-BFF8-7EC9-5FF39D70CD50}"/>
              </a:ext>
            </a:extLst>
          </p:cNvPr>
          <p:cNvSpPr txBox="1"/>
          <p:nvPr/>
        </p:nvSpPr>
        <p:spPr>
          <a:xfrm>
            <a:off x="1799269" y="2718036"/>
            <a:ext cx="5714369" cy="3046988"/>
          </a:xfrm>
          <a:prstGeom prst="rect">
            <a:avLst/>
          </a:prstGeom>
          <a:noFill/>
        </p:spPr>
        <p:txBody>
          <a:bodyPr wrap="square">
            <a:spAutoFit/>
          </a:bodyPr>
          <a:lstStyle/>
          <a:p>
            <a:r>
              <a:rPr lang="en-GB" sz="1200" dirty="0"/>
              <a:t>1. It helps you connect more deeply with the words and emotions of the piece you’re speaking.</a:t>
            </a:r>
            <a:br>
              <a:rPr lang="en-GB" sz="1200" dirty="0"/>
            </a:br>
            <a:endParaRPr lang="en-GB" sz="1200" dirty="0"/>
          </a:p>
          <a:p>
            <a:r>
              <a:rPr lang="en-GB" sz="1200" dirty="0"/>
              <a:t>2. It improves your memory and concentration skills as you practise and memorise.</a:t>
            </a:r>
            <a:br>
              <a:rPr lang="en-GB" sz="1200" dirty="0"/>
            </a:br>
            <a:endParaRPr lang="en-GB" sz="1200" dirty="0"/>
          </a:p>
          <a:p>
            <a:r>
              <a:rPr lang="en-GB" sz="1200" dirty="0"/>
              <a:t>3. It lets you express your own creativity and make the performance unique to you.</a:t>
            </a:r>
            <a:br>
              <a:rPr lang="en-GB" sz="1200" dirty="0"/>
            </a:br>
            <a:endParaRPr lang="en-GB" sz="1200" dirty="0"/>
          </a:p>
          <a:p>
            <a:r>
              <a:rPr lang="en-GB" sz="1200" dirty="0"/>
              <a:t>4. It allows you to communicate in a powerful and impactful way.</a:t>
            </a:r>
            <a:br>
              <a:rPr lang="en-GB" sz="1200" dirty="0"/>
            </a:br>
            <a:endParaRPr lang="en-GB" sz="1200" dirty="0"/>
          </a:p>
          <a:p>
            <a:r>
              <a:rPr lang="en-GB" sz="1200" dirty="0"/>
              <a:t>5. It lets you share beautiful and meaningful literature with others.</a:t>
            </a:r>
            <a:br>
              <a:rPr lang="en-GB" sz="1200" dirty="0"/>
            </a:br>
            <a:endParaRPr lang="en-GB" sz="1200" dirty="0"/>
          </a:p>
          <a:p>
            <a:r>
              <a:rPr lang="en-GB" sz="1200" dirty="0"/>
              <a:t>6. It sparks your imagination and makes the performance exciting for listeners.</a:t>
            </a:r>
            <a:br>
              <a:rPr lang="en-GB" sz="1200" dirty="0"/>
            </a:br>
            <a:endParaRPr lang="en-GB" sz="1200" dirty="0"/>
          </a:p>
          <a:p>
            <a:r>
              <a:rPr lang="en-GB" sz="1200" dirty="0"/>
              <a:t>7. It gives you the chance to add your personal touch and make it special.</a:t>
            </a:r>
            <a:br>
              <a:rPr lang="en-GB" sz="1200" dirty="0"/>
            </a:br>
            <a:endParaRPr lang="en-GB" sz="1200" dirty="0"/>
          </a:p>
          <a:p>
            <a:r>
              <a:rPr lang="en-GB" sz="1200" dirty="0"/>
              <a:t>8. It improves your public speaking skills and helps you express yourself more confidently.</a:t>
            </a:r>
          </a:p>
        </p:txBody>
      </p:sp>
      <p:sp>
        <p:nvSpPr>
          <p:cNvPr id="16" name="TextBox 15">
            <a:extLst>
              <a:ext uri="{FF2B5EF4-FFF2-40B4-BE49-F238E27FC236}">
                <a16:creationId xmlns:a16="http://schemas.microsoft.com/office/drawing/2014/main" id="{AFA51C5B-BCF9-D889-0A6B-1B68329633FA}"/>
              </a:ext>
            </a:extLst>
          </p:cNvPr>
          <p:cNvSpPr txBox="1"/>
          <p:nvPr/>
        </p:nvSpPr>
        <p:spPr>
          <a:xfrm>
            <a:off x="395536" y="1728752"/>
            <a:ext cx="8352928" cy="461665"/>
          </a:xfrm>
          <a:prstGeom prst="rect">
            <a:avLst/>
          </a:prstGeom>
          <a:noFill/>
        </p:spPr>
        <p:txBody>
          <a:bodyPr wrap="square">
            <a:spAutoFit/>
          </a:bodyPr>
          <a:lstStyle/>
          <a:p>
            <a:r>
              <a:rPr lang="en-GB" sz="1200" dirty="0"/>
              <a:t>When we talk about "speaking by heart," we mean speaking a poem, piece of drama, spoken song lyric, or prose from memory without relying on written words or prompts. It's performing or sharing something that you have memorised.</a:t>
            </a:r>
          </a:p>
        </p:txBody>
      </p:sp>
      <p:sp>
        <p:nvSpPr>
          <p:cNvPr id="8" name="TextBox 7">
            <a:extLst>
              <a:ext uri="{FF2B5EF4-FFF2-40B4-BE49-F238E27FC236}">
                <a16:creationId xmlns:a16="http://schemas.microsoft.com/office/drawing/2014/main" id="{5D6AAFD8-AA2F-20F3-842B-CAD519F84BF6}"/>
              </a:ext>
            </a:extLst>
          </p:cNvPr>
          <p:cNvSpPr txBox="1"/>
          <p:nvPr/>
        </p:nvSpPr>
        <p:spPr>
          <a:xfrm>
            <a:off x="2436016" y="2328034"/>
            <a:ext cx="4200846" cy="369332"/>
          </a:xfrm>
          <a:prstGeom prst="rect">
            <a:avLst/>
          </a:prstGeom>
          <a:noFill/>
        </p:spPr>
        <p:txBody>
          <a:bodyPr wrap="square">
            <a:spAutoFit/>
          </a:bodyPr>
          <a:lstStyle/>
          <a:p>
            <a:pPr algn="ctr"/>
            <a:r>
              <a:rPr lang="en-GB" sz="1800" b="1" i="1" dirty="0">
                <a:latin typeface="+mn-lt"/>
              </a:rPr>
              <a:t>Why should we do it?</a:t>
            </a:r>
            <a:endParaRPr lang="en-GB" dirty="0"/>
          </a:p>
        </p:txBody>
      </p:sp>
      <p:pic>
        <p:nvPicPr>
          <p:cNvPr id="6" name="Picture 5">
            <a:extLst>
              <a:ext uri="{FF2B5EF4-FFF2-40B4-BE49-F238E27FC236}">
                <a16:creationId xmlns:a16="http://schemas.microsoft.com/office/drawing/2014/main" id="{56CF91BF-D836-C036-B4CF-7269DAEEB422}"/>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3396297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119660"/>
            <a:ext cx="8191822" cy="792088"/>
          </a:xfrm>
        </p:spPr>
        <p:txBody>
          <a:bodyPr/>
          <a:lstStyle/>
          <a:p>
            <a:r>
              <a:rPr lang="en-US" b="1" i="1" dirty="0">
                <a:latin typeface="+mn-lt"/>
              </a:rPr>
              <a:t>What makes a piece ‘good’ to speak by heart?</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1"/>
            <a:ext cx="3528392" cy="365125"/>
          </a:xfrm>
        </p:spPr>
        <p:txBody>
          <a:bodyPr/>
          <a:lstStyle/>
          <a:p>
            <a:r>
              <a:rPr lang="en-US" dirty="0" smtClean="0"/>
              <a:t>ESB-RES-C179 </a:t>
            </a:r>
          </a:p>
          <a:p>
            <a:r>
              <a:rPr lang="en-US" dirty="0" smtClean="0"/>
              <a:t>L1G2-Speech to Connect-2.1-PPT-Choosing and introducing a piece</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4</a:t>
            </a:fld>
            <a:endParaRPr lang="en-GB"/>
          </a:p>
        </p:txBody>
      </p:sp>
      <p:pic>
        <p:nvPicPr>
          <p:cNvPr id="8" name="Picture 7">
            <a:extLst>
              <a:ext uri="{FF2B5EF4-FFF2-40B4-BE49-F238E27FC236}">
                <a16:creationId xmlns:a16="http://schemas.microsoft.com/office/drawing/2014/main" id="{43128148-C774-093B-273C-71E72A317C61}"/>
              </a:ext>
            </a:extLst>
          </p:cNvPr>
          <p:cNvPicPr>
            <a:picLocks noChangeAspect="1"/>
          </p:cNvPicPr>
          <p:nvPr/>
        </p:nvPicPr>
        <p:blipFill>
          <a:blip r:embed="rId2"/>
          <a:stretch>
            <a:fillRect/>
          </a:stretch>
        </p:blipFill>
        <p:spPr>
          <a:xfrm>
            <a:off x="682006" y="2060848"/>
            <a:ext cx="3284928" cy="3543697"/>
          </a:xfrm>
          <a:prstGeom prst="rect">
            <a:avLst/>
          </a:prstGeom>
        </p:spPr>
      </p:pic>
      <p:sp>
        <p:nvSpPr>
          <p:cNvPr id="9" name="TextBox 8">
            <a:extLst>
              <a:ext uri="{FF2B5EF4-FFF2-40B4-BE49-F238E27FC236}">
                <a16:creationId xmlns:a16="http://schemas.microsoft.com/office/drawing/2014/main" id="{B6718F73-7A33-1A52-5181-93AADB6EA6EE}"/>
              </a:ext>
            </a:extLst>
          </p:cNvPr>
          <p:cNvSpPr txBox="1"/>
          <p:nvPr/>
        </p:nvSpPr>
        <p:spPr>
          <a:xfrm>
            <a:off x="4578493" y="2637929"/>
            <a:ext cx="3744416" cy="2308324"/>
          </a:xfrm>
          <a:prstGeom prst="rect">
            <a:avLst/>
          </a:prstGeom>
          <a:solidFill>
            <a:srgbClr val="C2D71E"/>
          </a:solidFill>
        </p:spPr>
        <p:txBody>
          <a:bodyPr wrap="square" rtlCol="0">
            <a:spAutoFit/>
          </a:bodyPr>
          <a:lstStyle/>
          <a:p>
            <a:r>
              <a:rPr lang="en-GB" sz="1600" dirty="0"/>
              <a:t>In pairs or groups, come up with as many ideas as you can:</a:t>
            </a:r>
          </a:p>
          <a:p>
            <a:endParaRPr lang="en-GB" sz="1600" i="1" dirty="0"/>
          </a:p>
          <a:p>
            <a:r>
              <a:rPr lang="en-GB" sz="1600" i="1" dirty="0"/>
              <a:t>What makes a text good to learn and speak aloud?</a:t>
            </a:r>
          </a:p>
          <a:p>
            <a:endParaRPr lang="en-GB" sz="1600" i="1" dirty="0"/>
          </a:p>
          <a:p>
            <a:r>
              <a:rPr lang="en-GB" sz="1600" dirty="0"/>
              <a:t>We have put together some ideas on the next slide – see how many you thought of. How many have we missed?</a:t>
            </a:r>
          </a:p>
        </p:txBody>
      </p:sp>
      <p:pic>
        <p:nvPicPr>
          <p:cNvPr id="10" name="Picture 9">
            <a:extLst>
              <a:ext uri="{FF2B5EF4-FFF2-40B4-BE49-F238E27FC236}">
                <a16:creationId xmlns:a16="http://schemas.microsoft.com/office/drawing/2014/main" id="{FF9A2E57-5CE4-298E-80E3-107744548B65}"/>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1811197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C4268887-1706-21FA-987D-E525BF361B2C}"/>
              </a:ext>
            </a:extLst>
          </p:cNvPr>
          <p:cNvPicPr>
            <a:picLocks noChangeAspect="1"/>
          </p:cNvPicPr>
          <p:nvPr/>
        </p:nvPicPr>
        <p:blipFill rotWithShape="1">
          <a:blip r:embed="rId2"/>
          <a:srcRect l="4945" t="1601" r="7302" b="2877"/>
          <a:stretch/>
        </p:blipFill>
        <p:spPr>
          <a:xfrm rot="5400000">
            <a:off x="4767482" y="1272802"/>
            <a:ext cx="3672408" cy="4050018"/>
          </a:xfrm>
          <a:prstGeom prst="rect">
            <a:avLst/>
          </a:prstGeom>
        </p:spPr>
      </p:pic>
      <p:sp>
        <p:nvSpPr>
          <p:cNvPr id="15" name="TextBox 14">
            <a:extLst>
              <a:ext uri="{FF2B5EF4-FFF2-40B4-BE49-F238E27FC236}">
                <a16:creationId xmlns:a16="http://schemas.microsoft.com/office/drawing/2014/main" id="{5158206A-0D79-4944-F0BD-9C6D262FA262}"/>
              </a:ext>
            </a:extLst>
          </p:cNvPr>
          <p:cNvSpPr txBox="1"/>
          <p:nvPr/>
        </p:nvSpPr>
        <p:spPr>
          <a:xfrm>
            <a:off x="4838631" y="3033283"/>
            <a:ext cx="1589676" cy="1077218"/>
          </a:xfrm>
          <a:prstGeom prst="rect">
            <a:avLst/>
          </a:prstGeom>
          <a:noFill/>
        </p:spPr>
        <p:txBody>
          <a:bodyPr wrap="square" rtlCol="0">
            <a:spAutoFit/>
          </a:bodyPr>
          <a:lstStyle/>
          <a:p>
            <a:pPr algn="ctr"/>
            <a:r>
              <a:rPr lang="en-GB" sz="1600" b="1" dirty="0">
                <a:latin typeface="Bradley Hand ITC" panose="03070402050302030203" pitchFamily="66" charset="0"/>
              </a:rPr>
              <a:t>Rhythm or structure </a:t>
            </a:r>
          </a:p>
          <a:p>
            <a:pPr algn="ctr"/>
            <a:r>
              <a:rPr lang="en-GB" sz="1600" dirty="0">
                <a:latin typeface="Bradley Hand ITC" panose="03070402050302030203" pitchFamily="66" charset="0"/>
              </a:rPr>
              <a:t>(helpful for memorising)</a:t>
            </a:r>
          </a:p>
        </p:txBody>
      </p:sp>
      <p:sp>
        <p:nvSpPr>
          <p:cNvPr id="16" name="TextBox 15">
            <a:extLst>
              <a:ext uri="{FF2B5EF4-FFF2-40B4-BE49-F238E27FC236}">
                <a16:creationId xmlns:a16="http://schemas.microsoft.com/office/drawing/2014/main" id="{551ACFBA-C60A-E3C6-1280-4B4F82E58471}"/>
              </a:ext>
            </a:extLst>
          </p:cNvPr>
          <p:cNvSpPr txBox="1"/>
          <p:nvPr/>
        </p:nvSpPr>
        <p:spPr>
          <a:xfrm>
            <a:off x="6833730" y="3589624"/>
            <a:ext cx="1589676" cy="1169551"/>
          </a:xfrm>
          <a:prstGeom prst="rect">
            <a:avLst/>
          </a:prstGeom>
          <a:noFill/>
        </p:spPr>
        <p:txBody>
          <a:bodyPr wrap="square" rtlCol="0">
            <a:spAutoFit/>
          </a:bodyPr>
          <a:lstStyle/>
          <a:p>
            <a:pPr algn="ctr"/>
            <a:r>
              <a:rPr lang="en-GB" sz="1400" b="1" dirty="0">
                <a:latin typeface="Bradley Hand ITC" panose="03070402050302030203" pitchFamily="66" charset="0"/>
              </a:rPr>
              <a:t>Varied tone and mood</a:t>
            </a:r>
          </a:p>
          <a:p>
            <a:pPr algn="ctr"/>
            <a:r>
              <a:rPr lang="en-GB" sz="1400" dirty="0">
                <a:latin typeface="Bradley Hand ITC" panose="03070402050302030203" pitchFamily="66" charset="0"/>
              </a:rPr>
              <a:t>(for you to show off your vocal and facial expression)</a:t>
            </a:r>
          </a:p>
        </p:txBody>
      </p:sp>
      <p:sp>
        <p:nvSpPr>
          <p:cNvPr id="18" name="TextBox 17">
            <a:extLst>
              <a:ext uri="{FF2B5EF4-FFF2-40B4-BE49-F238E27FC236}">
                <a16:creationId xmlns:a16="http://schemas.microsoft.com/office/drawing/2014/main" id="{98903F22-2A8B-6933-8EA0-AD3AC8635C41}"/>
              </a:ext>
            </a:extLst>
          </p:cNvPr>
          <p:cNvSpPr txBox="1"/>
          <p:nvPr/>
        </p:nvSpPr>
        <p:spPr>
          <a:xfrm>
            <a:off x="6847245" y="1956065"/>
            <a:ext cx="1131106" cy="1077218"/>
          </a:xfrm>
          <a:prstGeom prst="rect">
            <a:avLst/>
          </a:prstGeom>
          <a:noFill/>
        </p:spPr>
        <p:txBody>
          <a:bodyPr wrap="square" rtlCol="0">
            <a:spAutoFit/>
          </a:bodyPr>
          <a:lstStyle/>
          <a:p>
            <a:pPr algn="ctr"/>
            <a:r>
              <a:rPr lang="en-GB" sz="1600" b="1" dirty="0">
                <a:latin typeface="Bradley Hand ITC" panose="03070402050302030203" pitchFamily="66" charset="0"/>
              </a:rPr>
              <a:t>Fun!</a:t>
            </a:r>
          </a:p>
          <a:p>
            <a:pPr algn="ctr"/>
            <a:r>
              <a:rPr lang="en-GB" sz="1600" dirty="0">
                <a:latin typeface="Bradley Hand ITC" panose="03070402050302030203" pitchFamily="66" charset="0"/>
              </a:rPr>
              <a:t>(you enjoy speaking it)</a:t>
            </a:r>
          </a:p>
        </p:txBody>
      </p:sp>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08106" y="1100276"/>
            <a:ext cx="8191822" cy="528524"/>
          </a:xfrm>
        </p:spPr>
        <p:txBody>
          <a:bodyPr anchor="b">
            <a:normAutofit fontScale="90000"/>
          </a:bodyPr>
          <a:lstStyle/>
          <a:p>
            <a:r>
              <a:rPr lang="en-US" b="1" i="1" dirty="0">
                <a:latin typeface="+mn-lt"/>
              </a:rPr>
              <a:t>What makes a piece ‘good’ to speak by heart?</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1"/>
            <a:ext cx="3312368" cy="365125"/>
          </a:xfrm>
        </p:spPr>
        <p:txBody>
          <a:bodyPr/>
          <a:lstStyle/>
          <a:p>
            <a:r>
              <a:rPr lang="en-US" dirty="0" smtClean="0"/>
              <a:t>ESB-RES-C179 </a:t>
            </a:r>
          </a:p>
          <a:p>
            <a:r>
              <a:rPr lang="en-US" dirty="0" smtClean="0"/>
              <a:t>L1G2-Speech to Connect-2.1-PPT-Choosing and introducing a piece</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5</a:t>
            </a:fld>
            <a:endParaRPr lang="en-GB"/>
          </a:p>
        </p:txBody>
      </p:sp>
      <p:pic>
        <p:nvPicPr>
          <p:cNvPr id="7" name="Picture 6">
            <a:extLst>
              <a:ext uri="{FF2B5EF4-FFF2-40B4-BE49-F238E27FC236}">
                <a16:creationId xmlns:a16="http://schemas.microsoft.com/office/drawing/2014/main" id="{317A47EA-7DAA-693A-88CE-316814452049}"/>
              </a:ext>
            </a:extLst>
          </p:cNvPr>
          <p:cNvPicPr>
            <a:picLocks noChangeAspect="1"/>
          </p:cNvPicPr>
          <p:nvPr/>
        </p:nvPicPr>
        <p:blipFill rotWithShape="1">
          <a:blip r:embed="rId2"/>
          <a:srcRect l="5267" t="2301" r="7387" b="3540"/>
          <a:stretch/>
        </p:blipFill>
        <p:spPr>
          <a:xfrm>
            <a:off x="320988" y="1743229"/>
            <a:ext cx="3831847" cy="4184965"/>
          </a:xfrm>
          <a:prstGeom prst="rect">
            <a:avLst/>
          </a:prstGeom>
        </p:spPr>
      </p:pic>
      <p:sp>
        <p:nvSpPr>
          <p:cNvPr id="12" name="TextBox 11">
            <a:extLst>
              <a:ext uri="{FF2B5EF4-FFF2-40B4-BE49-F238E27FC236}">
                <a16:creationId xmlns:a16="http://schemas.microsoft.com/office/drawing/2014/main" id="{F89A8BB4-803F-A616-568F-BA62F77CF0FB}"/>
              </a:ext>
            </a:extLst>
          </p:cNvPr>
          <p:cNvSpPr txBox="1"/>
          <p:nvPr/>
        </p:nvSpPr>
        <p:spPr>
          <a:xfrm>
            <a:off x="2339130" y="2004398"/>
            <a:ext cx="1647638" cy="1569660"/>
          </a:xfrm>
          <a:prstGeom prst="rect">
            <a:avLst/>
          </a:prstGeom>
          <a:noFill/>
        </p:spPr>
        <p:txBody>
          <a:bodyPr wrap="square" rtlCol="0">
            <a:spAutoFit/>
          </a:bodyPr>
          <a:lstStyle/>
          <a:p>
            <a:pPr algn="ctr"/>
            <a:r>
              <a:rPr lang="en-GB" sz="1600" b="1" dirty="0">
                <a:latin typeface="Bradley Hand ITC" panose="03070402050302030203" pitchFamily="66" charset="0"/>
              </a:rPr>
              <a:t>Interesting content </a:t>
            </a:r>
            <a:r>
              <a:rPr lang="en-GB" sz="1600" dirty="0">
                <a:latin typeface="Bradley Hand ITC" panose="03070402050302030203" pitchFamily="66" charset="0"/>
              </a:rPr>
              <a:t/>
            </a:r>
            <a:br>
              <a:rPr lang="en-GB" sz="1600" dirty="0">
                <a:latin typeface="Bradley Hand ITC" panose="03070402050302030203" pitchFamily="66" charset="0"/>
              </a:rPr>
            </a:br>
            <a:r>
              <a:rPr lang="en-GB" sz="1600" dirty="0">
                <a:latin typeface="Bradley Hand ITC" panose="03070402050302030203" pitchFamily="66" charset="0"/>
              </a:rPr>
              <a:t>(funny, though-provoking, powerful, historic)</a:t>
            </a:r>
          </a:p>
        </p:txBody>
      </p:sp>
      <p:sp>
        <p:nvSpPr>
          <p:cNvPr id="13" name="TextBox 12">
            <a:extLst>
              <a:ext uri="{FF2B5EF4-FFF2-40B4-BE49-F238E27FC236}">
                <a16:creationId xmlns:a16="http://schemas.microsoft.com/office/drawing/2014/main" id="{AA3D3835-D1FA-CCC9-B44A-E9F423C09B58}"/>
              </a:ext>
            </a:extLst>
          </p:cNvPr>
          <p:cNvSpPr txBox="1"/>
          <p:nvPr/>
        </p:nvSpPr>
        <p:spPr>
          <a:xfrm>
            <a:off x="738007" y="2547712"/>
            <a:ext cx="1296144" cy="830997"/>
          </a:xfrm>
          <a:prstGeom prst="rect">
            <a:avLst/>
          </a:prstGeom>
          <a:noFill/>
        </p:spPr>
        <p:txBody>
          <a:bodyPr wrap="square" rtlCol="0">
            <a:spAutoFit/>
          </a:bodyPr>
          <a:lstStyle/>
          <a:p>
            <a:pPr algn="ctr"/>
            <a:r>
              <a:rPr lang="en-GB" sz="1600" b="1" dirty="0">
                <a:latin typeface="Bradley Hand ITC" panose="03070402050302030203" pitchFamily="66" charset="0"/>
              </a:rPr>
              <a:t>Not too long or short</a:t>
            </a:r>
          </a:p>
          <a:p>
            <a:pPr algn="ctr"/>
            <a:r>
              <a:rPr lang="en-GB" sz="1600" dirty="0">
                <a:latin typeface="Bradley Hand ITC" panose="03070402050302030203" pitchFamily="66" charset="0"/>
              </a:rPr>
              <a:t>(1-1.5 mins)</a:t>
            </a:r>
          </a:p>
        </p:txBody>
      </p:sp>
      <p:sp>
        <p:nvSpPr>
          <p:cNvPr id="14" name="TextBox 13">
            <a:extLst>
              <a:ext uri="{FF2B5EF4-FFF2-40B4-BE49-F238E27FC236}">
                <a16:creationId xmlns:a16="http://schemas.microsoft.com/office/drawing/2014/main" id="{BB8D0512-86CA-F841-784B-44908C272B47}"/>
              </a:ext>
            </a:extLst>
          </p:cNvPr>
          <p:cNvSpPr txBox="1"/>
          <p:nvPr/>
        </p:nvSpPr>
        <p:spPr>
          <a:xfrm>
            <a:off x="1841799" y="4076817"/>
            <a:ext cx="1398984" cy="1569660"/>
          </a:xfrm>
          <a:prstGeom prst="rect">
            <a:avLst/>
          </a:prstGeom>
          <a:noFill/>
        </p:spPr>
        <p:txBody>
          <a:bodyPr wrap="square" rtlCol="0">
            <a:spAutoFit/>
          </a:bodyPr>
          <a:lstStyle/>
          <a:p>
            <a:pPr algn="ctr"/>
            <a:r>
              <a:rPr lang="en-GB" sz="1600" b="1" dirty="0">
                <a:latin typeface="Bradley Hand ITC" panose="03070402050302030203" pitchFamily="66" charset="0"/>
              </a:rPr>
              <a:t>Personal connection</a:t>
            </a:r>
          </a:p>
          <a:p>
            <a:pPr algn="ctr"/>
            <a:r>
              <a:rPr lang="en-GB" sz="1600" dirty="0">
                <a:latin typeface="Bradley Hand ITC" panose="03070402050302030203" pitchFamily="66" charset="0"/>
              </a:rPr>
              <a:t>(something you enjoy or feel strongly about)</a:t>
            </a:r>
          </a:p>
        </p:txBody>
      </p:sp>
      <p:pic>
        <p:nvPicPr>
          <p:cNvPr id="8" name="Picture 7">
            <a:extLst>
              <a:ext uri="{FF2B5EF4-FFF2-40B4-BE49-F238E27FC236}">
                <a16:creationId xmlns:a16="http://schemas.microsoft.com/office/drawing/2014/main" id="{0454E980-6E40-CBE8-B38F-740B663D6E2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53462" y="4906466"/>
            <a:ext cx="2488795" cy="1449886"/>
          </a:xfrm>
          <a:prstGeom prst="rect">
            <a:avLst/>
          </a:prstGeom>
        </p:spPr>
      </p:pic>
      <p:sp>
        <p:nvSpPr>
          <p:cNvPr id="6" name="TextBox 5">
            <a:extLst>
              <a:ext uri="{FF2B5EF4-FFF2-40B4-BE49-F238E27FC236}">
                <a16:creationId xmlns:a16="http://schemas.microsoft.com/office/drawing/2014/main" id="{59DDA4A3-0337-35E3-6175-7BB900FBA811}"/>
              </a:ext>
            </a:extLst>
          </p:cNvPr>
          <p:cNvSpPr txBox="1"/>
          <p:nvPr/>
        </p:nvSpPr>
        <p:spPr>
          <a:xfrm>
            <a:off x="4430792" y="5221963"/>
            <a:ext cx="2220362" cy="523220"/>
          </a:xfrm>
          <a:prstGeom prst="rect">
            <a:avLst/>
          </a:prstGeom>
          <a:noFill/>
        </p:spPr>
        <p:txBody>
          <a:bodyPr wrap="square" rtlCol="0">
            <a:spAutoFit/>
          </a:bodyPr>
          <a:lstStyle/>
          <a:p>
            <a:r>
              <a:rPr lang="en-GB" sz="1400" dirty="0"/>
              <a:t>Which of these do you think is most important? Why?</a:t>
            </a:r>
          </a:p>
        </p:txBody>
      </p:sp>
      <p:pic>
        <p:nvPicPr>
          <p:cNvPr id="9" name="Picture 8">
            <a:extLst>
              <a:ext uri="{FF2B5EF4-FFF2-40B4-BE49-F238E27FC236}">
                <a16:creationId xmlns:a16="http://schemas.microsoft.com/office/drawing/2014/main" id="{DDD148BD-6F55-CBD6-CC53-231AFC127ED0}"/>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98231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8" grpId="0"/>
      <p:bldP spid="12" grpId="0"/>
      <p:bldP spid="13" grpId="0"/>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052736"/>
            <a:ext cx="7886700" cy="720080"/>
          </a:xfrm>
        </p:spPr>
        <p:txBody>
          <a:bodyPr/>
          <a:lstStyle/>
          <a:p>
            <a:r>
              <a:rPr lang="en-US" b="1" i="1" dirty="0">
                <a:latin typeface="+mn-lt"/>
              </a:rPr>
              <a:t>Here are some examples for you to explore:</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1"/>
            <a:ext cx="3312368" cy="365125"/>
          </a:xfrm>
        </p:spPr>
        <p:txBody>
          <a:bodyPr/>
          <a:lstStyle/>
          <a:p>
            <a:r>
              <a:rPr lang="en-US" dirty="0" smtClean="0"/>
              <a:t>ESB-RES-C179 </a:t>
            </a:r>
          </a:p>
          <a:p>
            <a:r>
              <a:rPr lang="en-US" dirty="0" smtClean="0"/>
              <a:t>L1G2-Speech to Connect-2.1-PPT-Choosing and introducing a piece</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6</a:t>
            </a:fld>
            <a:endParaRPr lang="en-GB"/>
          </a:p>
        </p:txBody>
      </p:sp>
      <p:pic>
        <p:nvPicPr>
          <p:cNvPr id="7" name="Picture 6">
            <a:hlinkClick r:id="rId2"/>
            <a:extLst>
              <a:ext uri="{FF2B5EF4-FFF2-40B4-BE49-F238E27FC236}">
                <a16:creationId xmlns:a16="http://schemas.microsoft.com/office/drawing/2014/main" id="{B0F75B91-065F-2F20-3523-E2896EE8AC22}"/>
              </a:ext>
            </a:extLst>
          </p:cNvPr>
          <p:cNvPicPr>
            <a:picLocks noChangeAspect="1"/>
          </p:cNvPicPr>
          <p:nvPr/>
        </p:nvPicPr>
        <p:blipFill>
          <a:blip r:embed="rId3"/>
          <a:stretch>
            <a:fillRect/>
          </a:stretch>
        </p:blipFill>
        <p:spPr>
          <a:xfrm>
            <a:off x="427162" y="1862637"/>
            <a:ext cx="1809750" cy="1852612"/>
          </a:xfrm>
          <a:prstGeom prst="rect">
            <a:avLst/>
          </a:prstGeom>
        </p:spPr>
      </p:pic>
      <p:sp>
        <p:nvSpPr>
          <p:cNvPr id="8" name="TextBox 7">
            <a:extLst>
              <a:ext uri="{FF2B5EF4-FFF2-40B4-BE49-F238E27FC236}">
                <a16:creationId xmlns:a16="http://schemas.microsoft.com/office/drawing/2014/main" id="{EE586C28-069A-F4B7-FDC7-318F47579976}"/>
              </a:ext>
            </a:extLst>
          </p:cNvPr>
          <p:cNvSpPr txBox="1"/>
          <p:nvPr/>
        </p:nvSpPr>
        <p:spPr>
          <a:xfrm>
            <a:off x="2339752" y="2276871"/>
            <a:ext cx="2592288" cy="830997"/>
          </a:xfrm>
          <a:prstGeom prst="rect">
            <a:avLst/>
          </a:prstGeom>
          <a:noFill/>
        </p:spPr>
        <p:txBody>
          <a:bodyPr wrap="square" rtlCol="0">
            <a:spAutoFit/>
          </a:bodyPr>
          <a:lstStyle/>
          <a:p>
            <a:pPr algn="ctr"/>
            <a:r>
              <a:rPr lang="en-GB" sz="1600" dirty="0">
                <a:hlinkClick r:id="rId2"/>
              </a:rPr>
              <a:t>Piano by D.H. Lawrence</a:t>
            </a:r>
            <a:endParaRPr lang="en-GB" sz="1600" dirty="0"/>
          </a:p>
          <a:p>
            <a:pPr algn="ctr"/>
            <a:r>
              <a:rPr lang="en-GB" sz="1600" dirty="0"/>
              <a:t>(also, song lyrics to: </a:t>
            </a:r>
            <a:r>
              <a:rPr lang="en-GB" sz="1600" dirty="0">
                <a:hlinkClick r:id="rId4"/>
              </a:rPr>
              <a:t>‘Cucurucu’ by Nick Mulvey</a:t>
            </a:r>
            <a:r>
              <a:rPr lang="en-GB" sz="1600" dirty="0"/>
              <a:t>)</a:t>
            </a:r>
          </a:p>
        </p:txBody>
      </p:sp>
      <p:sp>
        <p:nvSpPr>
          <p:cNvPr id="12" name="TextBox 11">
            <a:extLst>
              <a:ext uri="{FF2B5EF4-FFF2-40B4-BE49-F238E27FC236}">
                <a16:creationId xmlns:a16="http://schemas.microsoft.com/office/drawing/2014/main" id="{DC48B141-96F2-811E-174A-38D935C56D7A}"/>
              </a:ext>
            </a:extLst>
          </p:cNvPr>
          <p:cNvSpPr txBox="1"/>
          <p:nvPr/>
        </p:nvSpPr>
        <p:spPr>
          <a:xfrm>
            <a:off x="1547664" y="4508493"/>
            <a:ext cx="2160240" cy="830997"/>
          </a:xfrm>
          <a:prstGeom prst="rect">
            <a:avLst/>
          </a:prstGeom>
          <a:noFill/>
        </p:spPr>
        <p:txBody>
          <a:bodyPr wrap="square" rtlCol="0">
            <a:spAutoFit/>
          </a:bodyPr>
          <a:lstStyle/>
          <a:p>
            <a:pPr algn="ctr"/>
            <a:r>
              <a:rPr lang="en-GB" sz="1600" dirty="0">
                <a:hlinkClick r:id="rId5"/>
              </a:rPr>
              <a:t>Bottom’s monologue in A Midsummer Night’s Dream (Act 5 Scene 1)</a:t>
            </a:r>
            <a:endParaRPr lang="en-GB" sz="1600" dirty="0"/>
          </a:p>
        </p:txBody>
      </p:sp>
      <p:pic>
        <p:nvPicPr>
          <p:cNvPr id="14" name="Picture 13">
            <a:extLst>
              <a:ext uri="{FF2B5EF4-FFF2-40B4-BE49-F238E27FC236}">
                <a16:creationId xmlns:a16="http://schemas.microsoft.com/office/drawing/2014/main" id="{38810F78-274C-B67F-1FA7-1B1E4759A927}"/>
              </a:ext>
            </a:extLst>
          </p:cNvPr>
          <p:cNvPicPr>
            <a:picLocks noChangeAspect="1"/>
          </p:cNvPicPr>
          <p:nvPr/>
        </p:nvPicPr>
        <p:blipFill>
          <a:blip r:embed="rId6"/>
          <a:stretch>
            <a:fillRect/>
          </a:stretch>
        </p:blipFill>
        <p:spPr>
          <a:xfrm>
            <a:off x="386363" y="3956047"/>
            <a:ext cx="1025910" cy="1953394"/>
          </a:xfrm>
          <a:prstGeom prst="rect">
            <a:avLst/>
          </a:prstGeom>
        </p:spPr>
      </p:pic>
      <p:sp>
        <p:nvSpPr>
          <p:cNvPr id="6" name="TextBox 5">
            <a:extLst>
              <a:ext uri="{FF2B5EF4-FFF2-40B4-BE49-F238E27FC236}">
                <a16:creationId xmlns:a16="http://schemas.microsoft.com/office/drawing/2014/main" id="{FA042953-C328-89FC-67D2-AC6380721491}"/>
              </a:ext>
            </a:extLst>
          </p:cNvPr>
          <p:cNvSpPr txBox="1"/>
          <p:nvPr/>
        </p:nvSpPr>
        <p:spPr>
          <a:xfrm>
            <a:off x="5024636" y="4811965"/>
            <a:ext cx="2787724" cy="584775"/>
          </a:xfrm>
          <a:prstGeom prst="rect">
            <a:avLst/>
          </a:prstGeom>
          <a:noFill/>
        </p:spPr>
        <p:txBody>
          <a:bodyPr wrap="square" rtlCol="0">
            <a:spAutoFit/>
          </a:bodyPr>
          <a:lstStyle/>
          <a:p>
            <a:pPr algn="ctr"/>
            <a:r>
              <a:rPr lang="en-GB" sz="1600" dirty="0">
                <a:hlinkClick r:id="rId7"/>
              </a:rPr>
              <a:t>The Wind in the Willows </a:t>
            </a:r>
            <a:r>
              <a:rPr lang="en-GB" sz="1600" dirty="0"/>
              <a:t/>
            </a:r>
            <a:br>
              <a:rPr lang="en-GB" sz="1600" dirty="0"/>
            </a:br>
            <a:r>
              <a:rPr lang="en-GB" sz="1600" dirty="0"/>
              <a:t>by Kenneth Grahame</a:t>
            </a:r>
          </a:p>
        </p:txBody>
      </p:sp>
      <p:pic>
        <p:nvPicPr>
          <p:cNvPr id="13" name="Picture 12">
            <a:extLst>
              <a:ext uri="{FF2B5EF4-FFF2-40B4-BE49-F238E27FC236}">
                <a16:creationId xmlns:a16="http://schemas.microsoft.com/office/drawing/2014/main" id="{0568E036-726F-0BAA-65AF-17BE4C157BA5}"/>
              </a:ext>
            </a:extLst>
          </p:cNvPr>
          <p:cNvPicPr>
            <a:picLocks noChangeAspect="1"/>
          </p:cNvPicPr>
          <p:nvPr/>
        </p:nvPicPr>
        <p:blipFill>
          <a:blip r:embed="rId8"/>
          <a:stretch>
            <a:fillRect/>
          </a:stretch>
        </p:blipFill>
        <p:spPr>
          <a:xfrm>
            <a:off x="7566803" y="4510587"/>
            <a:ext cx="1082773" cy="1337543"/>
          </a:xfrm>
          <a:prstGeom prst="rect">
            <a:avLst/>
          </a:prstGeom>
        </p:spPr>
      </p:pic>
      <p:sp>
        <p:nvSpPr>
          <p:cNvPr id="10" name="TextBox 9">
            <a:extLst>
              <a:ext uri="{FF2B5EF4-FFF2-40B4-BE49-F238E27FC236}">
                <a16:creationId xmlns:a16="http://schemas.microsoft.com/office/drawing/2014/main" id="{B8F30329-84ED-1CC2-5C8E-BE136C6B1ADB}"/>
              </a:ext>
            </a:extLst>
          </p:cNvPr>
          <p:cNvSpPr txBox="1"/>
          <p:nvPr/>
        </p:nvSpPr>
        <p:spPr>
          <a:xfrm>
            <a:off x="5796136" y="1862637"/>
            <a:ext cx="2592288" cy="584775"/>
          </a:xfrm>
          <a:prstGeom prst="rect">
            <a:avLst/>
          </a:prstGeom>
          <a:noFill/>
        </p:spPr>
        <p:txBody>
          <a:bodyPr wrap="square" rtlCol="0">
            <a:spAutoFit/>
          </a:bodyPr>
          <a:lstStyle/>
          <a:p>
            <a:pPr algn="ctr"/>
            <a:r>
              <a:rPr lang="en-GB" sz="1600" dirty="0">
                <a:hlinkClick r:id="rId9"/>
              </a:rPr>
              <a:t>So Much Happiness </a:t>
            </a:r>
            <a:r>
              <a:rPr lang="en-GB" sz="1600" dirty="0"/>
              <a:t/>
            </a:r>
            <a:br>
              <a:rPr lang="en-GB" sz="1600" dirty="0"/>
            </a:br>
            <a:r>
              <a:rPr lang="en-GB" sz="1600" dirty="0"/>
              <a:t>by Naomi Shihab Nye</a:t>
            </a:r>
          </a:p>
        </p:txBody>
      </p:sp>
      <p:pic>
        <p:nvPicPr>
          <p:cNvPr id="16" name="Picture 15">
            <a:extLst>
              <a:ext uri="{FF2B5EF4-FFF2-40B4-BE49-F238E27FC236}">
                <a16:creationId xmlns:a16="http://schemas.microsoft.com/office/drawing/2014/main" id="{ACFAD460-EFD0-3D80-1B71-D52EBFC06CAC}"/>
              </a:ext>
            </a:extLst>
          </p:cNvPr>
          <p:cNvPicPr>
            <a:picLocks noChangeAspect="1"/>
          </p:cNvPicPr>
          <p:nvPr/>
        </p:nvPicPr>
        <p:blipFill>
          <a:blip r:embed="rId10"/>
          <a:stretch>
            <a:fillRect/>
          </a:stretch>
        </p:blipFill>
        <p:spPr>
          <a:xfrm>
            <a:off x="5940152" y="2447412"/>
            <a:ext cx="2013455" cy="1812577"/>
          </a:xfrm>
          <a:prstGeom prst="rect">
            <a:avLst/>
          </a:prstGeom>
        </p:spPr>
      </p:pic>
      <p:pic>
        <p:nvPicPr>
          <p:cNvPr id="9" name="Picture 8">
            <a:extLst>
              <a:ext uri="{FF2B5EF4-FFF2-40B4-BE49-F238E27FC236}">
                <a16:creationId xmlns:a16="http://schemas.microsoft.com/office/drawing/2014/main" id="{68BA3B78-E072-4E27-2890-329053BFA9F1}"/>
              </a:ext>
            </a:extLst>
          </p:cNvPr>
          <p:cNvPicPr>
            <a:picLocks noGrp="1" noRot="1" noMove="1" noResize="1" noEditPoints="1" noAdjustHandles="1" noChangeArrowheads="1" noChangeShapeType="1" noCrop="1"/>
          </p:cNvPicPr>
          <p:nvPr/>
        </p:nvPicPr>
        <p:blipFill rotWithShape="1">
          <a:blip r:embed="rId11"/>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15605482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585CD4-3D9F-BBBC-EA95-8D1203E857DF}"/>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AA170227-DA48-7A67-36CC-31541F175089}"/>
              </a:ext>
            </a:extLst>
          </p:cNvPr>
          <p:cNvSpPr>
            <a:spLocks noGrp="1"/>
          </p:cNvSpPr>
          <p:nvPr>
            <p:ph type="ftr" sz="quarter" idx="11"/>
          </p:nvPr>
        </p:nvSpPr>
        <p:spPr>
          <a:xfrm>
            <a:off x="2411760" y="6356351"/>
            <a:ext cx="3312368" cy="365125"/>
          </a:xfrm>
        </p:spPr>
        <p:txBody>
          <a:bodyPr/>
          <a:lstStyle/>
          <a:p>
            <a:r>
              <a:rPr lang="en-US" dirty="0" smtClean="0"/>
              <a:t>ESB-RES-C179 </a:t>
            </a:r>
          </a:p>
          <a:p>
            <a:r>
              <a:rPr lang="en-US" dirty="0" smtClean="0"/>
              <a:t>L1G2-Speech to Connect-2.1-PPT-Choosing and introducing a piece</a:t>
            </a:r>
            <a:endParaRPr lang="en-GB" dirty="0"/>
          </a:p>
        </p:txBody>
      </p:sp>
      <p:sp>
        <p:nvSpPr>
          <p:cNvPr id="5" name="Slide Number Placeholder 4">
            <a:extLst>
              <a:ext uri="{FF2B5EF4-FFF2-40B4-BE49-F238E27FC236}">
                <a16:creationId xmlns:a16="http://schemas.microsoft.com/office/drawing/2014/main" id="{184285A4-2656-0156-D342-0FDD30FB7AD0}"/>
              </a:ext>
            </a:extLst>
          </p:cNvPr>
          <p:cNvSpPr>
            <a:spLocks noGrp="1"/>
          </p:cNvSpPr>
          <p:nvPr>
            <p:ph type="sldNum" sz="quarter" idx="12"/>
          </p:nvPr>
        </p:nvSpPr>
        <p:spPr/>
        <p:txBody>
          <a:bodyPr/>
          <a:lstStyle/>
          <a:p>
            <a:fld id="{EFC07C4F-4DD7-4452-9CBE-7B4BC77324C7}" type="slidenum">
              <a:rPr lang="en-GB" smtClean="0"/>
              <a:t>7</a:t>
            </a:fld>
            <a:endParaRPr lang="en-GB"/>
          </a:p>
        </p:txBody>
      </p:sp>
      <p:grpSp>
        <p:nvGrpSpPr>
          <p:cNvPr id="2" name="Group 1">
            <a:extLst>
              <a:ext uri="{FF2B5EF4-FFF2-40B4-BE49-F238E27FC236}">
                <a16:creationId xmlns:a16="http://schemas.microsoft.com/office/drawing/2014/main" id="{5E677882-6106-5C34-9935-21D083556839}"/>
              </a:ext>
            </a:extLst>
          </p:cNvPr>
          <p:cNvGrpSpPr/>
          <p:nvPr/>
        </p:nvGrpSpPr>
        <p:grpSpPr>
          <a:xfrm>
            <a:off x="359532" y="1412776"/>
            <a:ext cx="8424936" cy="4428492"/>
            <a:chOff x="395536" y="1268760"/>
            <a:chExt cx="8352928" cy="4680520"/>
          </a:xfrm>
        </p:grpSpPr>
        <p:sp>
          <p:nvSpPr>
            <p:cNvPr id="6" name="Rectangle 5">
              <a:extLst>
                <a:ext uri="{FF2B5EF4-FFF2-40B4-BE49-F238E27FC236}">
                  <a16:creationId xmlns:a16="http://schemas.microsoft.com/office/drawing/2014/main" id="{58594BE4-3F06-B944-2EA7-DA6CC146B845}"/>
                </a:ext>
              </a:extLst>
            </p:cNvPr>
            <p:cNvSpPr/>
            <p:nvPr/>
          </p:nvSpPr>
          <p:spPr>
            <a:xfrm>
              <a:off x="395536" y="1268760"/>
              <a:ext cx="8352928" cy="468052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7" name="Rectangle 6">
              <a:extLst>
                <a:ext uri="{FF2B5EF4-FFF2-40B4-BE49-F238E27FC236}">
                  <a16:creationId xmlns:a16="http://schemas.microsoft.com/office/drawing/2014/main" id="{300B7E4B-61E5-A82E-138C-A61A20EA28C3}"/>
                </a:ext>
              </a:extLst>
            </p:cNvPr>
            <p:cNvSpPr/>
            <p:nvPr/>
          </p:nvSpPr>
          <p:spPr>
            <a:xfrm>
              <a:off x="395536" y="1268760"/>
              <a:ext cx="4176464" cy="2376264"/>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sz="1400" dirty="0"/>
                <a:t>Personal connection?</a:t>
              </a:r>
            </a:p>
          </p:txBody>
        </p:sp>
        <p:sp>
          <p:nvSpPr>
            <p:cNvPr id="8" name="Rectangle 7">
              <a:extLst>
                <a:ext uri="{FF2B5EF4-FFF2-40B4-BE49-F238E27FC236}">
                  <a16:creationId xmlns:a16="http://schemas.microsoft.com/office/drawing/2014/main" id="{1C29E2C8-B0E9-BB3F-7FAD-88B1086ABCEB}"/>
                </a:ext>
              </a:extLst>
            </p:cNvPr>
            <p:cNvSpPr/>
            <p:nvPr/>
          </p:nvSpPr>
          <p:spPr>
            <a:xfrm>
              <a:off x="4572000" y="1268760"/>
              <a:ext cx="4176464" cy="2376264"/>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sz="1400" dirty="0"/>
                <a:t>Interesting content?</a:t>
              </a:r>
            </a:p>
          </p:txBody>
        </p:sp>
        <p:sp>
          <p:nvSpPr>
            <p:cNvPr id="9" name="Rectangle 8">
              <a:extLst>
                <a:ext uri="{FF2B5EF4-FFF2-40B4-BE49-F238E27FC236}">
                  <a16:creationId xmlns:a16="http://schemas.microsoft.com/office/drawing/2014/main" id="{2569474F-E6C0-41C4-369A-1E12C72816CB}"/>
                </a:ext>
              </a:extLst>
            </p:cNvPr>
            <p:cNvSpPr/>
            <p:nvPr/>
          </p:nvSpPr>
          <p:spPr>
            <a:xfrm>
              <a:off x="395536" y="3573016"/>
              <a:ext cx="4176464" cy="2376264"/>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sz="1400" dirty="0"/>
                <a:t>Tone, mood, rhythm, rhyme?</a:t>
              </a:r>
            </a:p>
          </p:txBody>
        </p:sp>
        <p:sp>
          <p:nvSpPr>
            <p:cNvPr id="10" name="Rectangle 9">
              <a:extLst>
                <a:ext uri="{FF2B5EF4-FFF2-40B4-BE49-F238E27FC236}">
                  <a16:creationId xmlns:a16="http://schemas.microsoft.com/office/drawing/2014/main" id="{F171B0D6-9B6D-5E75-9C0E-5CF57477CC91}"/>
                </a:ext>
              </a:extLst>
            </p:cNvPr>
            <p:cNvSpPr/>
            <p:nvPr/>
          </p:nvSpPr>
          <p:spPr>
            <a:xfrm>
              <a:off x="4572000" y="3573016"/>
              <a:ext cx="4176464" cy="2376264"/>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sz="1400"/>
                <a:t>Memorable?</a:t>
              </a:r>
              <a:endParaRPr lang="en-GB" sz="1400" dirty="0"/>
            </a:p>
          </p:txBody>
        </p:sp>
      </p:grpSp>
      <p:sp>
        <p:nvSpPr>
          <p:cNvPr id="11" name="TextBox 10">
            <a:extLst>
              <a:ext uri="{FF2B5EF4-FFF2-40B4-BE49-F238E27FC236}">
                <a16:creationId xmlns:a16="http://schemas.microsoft.com/office/drawing/2014/main" id="{AA4D54E1-6A77-8A33-CA41-EB01631B6915}"/>
              </a:ext>
            </a:extLst>
          </p:cNvPr>
          <p:cNvSpPr txBox="1"/>
          <p:nvPr/>
        </p:nvSpPr>
        <p:spPr>
          <a:xfrm>
            <a:off x="359532" y="5894686"/>
            <a:ext cx="8424936" cy="461665"/>
          </a:xfrm>
          <a:prstGeom prst="rect">
            <a:avLst/>
          </a:prstGeom>
          <a:noFill/>
        </p:spPr>
        <p:txBody>
          <a:bodyPr wrap="square" rtlCol="0">
            <a:spAutoFit/>
          </a:bodyPr>
          <a:lstStyle/>
          <a:p>
            <a:r>
              <a:rPr lang="en-GB" sz="1200" i="1" dirty="0">
                <a:solidFill>
                  <a:srgbClr val="FF0000"/>
                </a:solidFill>
              </a:rPr>
              <a:t>Use this template however you like – to make notes on our examples, or on your own set of texts, or to collect ideas about texts you already have in mind.</a:t>
            </a:r>
          </a:p>
        </p:txBody>
      </p:sp>
      <p:pic>
        <p:nvPicPr>
          <p:cNvPr id="12" name="Picture 11">
            <a:extLst>
              <a:ext uri="{FF2B5EF4-FFF2-40B4-BE49-F238E27FC236}">
                <a16:creationId xmlns:a16="http://schemas.microsoft.com/office/drawing/2014/main" id="{733C2C4F-5C12-35DD-1706-A10D09D49BF1}"/>
              </a:ext>
            </a:extLst>
          </p:cNvPr>
          <p:cNvPicPr/>
          <p:nvPr/>
        </p:nvPicPr>
        <p:blipFill rotWithShape="1">
          <a:blip r:embed="rId3"/>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30565411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50D2B8-CCF8-5EA0-4087-3FFF445F633E}"/>
              </a:ext>
            </a:extLst>
          </p:cNvPr>
          <p:cNvSpPr>
            <a:spLocks noGrp="1"/>
          </p:cNvSpPr>
          <p:nvPr>
            <p:ph type="title"/>
          </p:nvPr>
        </p:nvSpPr>
        <p:spPr>
          <a:xfrm>
            <a:off x="342731" y="975190"/>
            <a:ext cx="7886700" cy="720080"/>
          </a:xfrm>
        </p:spPr>
        <p:txBody>
          <a:bodyPr/>
          <a:lstStyle/>
          <a:p>
            <a:r>
              <a:rPr lang="en-GB" b="1" i="1" dirty="0">
                <a:latin typeface="+mn-lt"/>
              </a:rPr>
              <a:t>Introducing your choice</a:t>
            </a:r>
          </a:p>
        </p:txBody>
      </p:sp>
      <p:sp>
        <p:nvSpPr>
          <p:cNvPr id="3" name="Date Placeholder 2">
            <a:extLst>
              <a:ext uri="{FF2B5EF4-FFF2-40B4-BE49-F238E27FC236}">
                <a16:creationId xmlns:a16="http://schemas.microsoft.com/office/drawing/2014/main" id="{D989400C-090A-B067-8207-1738B55E2C80}"/>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49C88F2-37E7-B2E1-9353-4DCFFE6C9000}"/>
              </a:ext>
            </a:extLst>
          </p:cNvPr>
          <p:cNvSpPr>
            <a:spLocks noGrp="1"/>
          </p:cNvSpPr>
          <p:nvPr>
            <p:ph type="ftr" sz="quarter" idx="11"/>
          </p:nvPr>
        </p:nvSpPr>
        <p:spPr>
          <a:xfrm>
            <a:off x="2411760" y="6356351"/>
            <a:ext cx="3312368" cy="365125"/>
          </a:xfrm>
        </p:spPr>
        <p:txBody>
          <a:bodyPr/>
          <a:lstStyle/>
          <a:p>
            <a:r>
              <a:rPr lang="en-US" dirty="0" smtClean="0"/>
              <a:t>ESB-RES-C179 </a:t>
            </a:r>
          </a:p>
          <a:p>
            <a:r>
              <a:rPr lang="en-US" dirty="0" smtClean="0"/>
              <a:t>L1G2-Speech to Connect-2.1-PPT-Choosing and introducing a piece</a:t>
            </a:r>
            <a:endParaRPr lang="en-GB" dirty="0"/>
          </a:p>
        </p:txBody>
      </p:sp>
      <p:sp>
        <p:nvSpPr>
          <p:cNvPr id="5" name="Slide Number Placeholder 4">
            <a:extLst>
              <a:ext uri="{FF2B5EF4-FFF2-40B4-BE49-F238E27FC236}">
                <a16:creationId xmlns:a16="http://schemas.microsoft.com/office/drawing/2014/main" id="{59483EFC-8FB6-4CE1-A9B6-37B83087BC92}"/>
              </a:ext>
            </a:extLst>
          </p:cNvPr>
          <p:cNvSpPr>
            <a:spLocks noGrp="1"/>
          </p:cNvSpPr>
          <p:nvPr>
            <p:ph type="sldNum" sz="quarter" idx="12"/>
          </p:nvPr>
        </p:nvSpPr>
        <p:spPr/>
        <p:txBody>
          <a:bodyPr/>
          <a:lstStyle/>
          <a:p>
            <a:fld id="{EFC07C4F-4DD7-4452-9CBE-7B4BC77324C7}" type="slidenum">
              <a:rPr lang="en-GB" smtClean="0"/>
              <a:t>8</a:t>
            </a:fld>
            <a:endParaRPr lang="en-GB"/>
          </a:p>
        </p:txBody>
      </p:sp>
      <p:sp>
        <p:nvSpPr>
          <p:cNvPr id="6" name="TextBox 5">
            <a:extLst>
              <a:ext uri="{FF2B5EF4-FFF2-40B4-BE49-F238E27FC236}">
                <a16:creationId xmlns:a16="http://schemas.microsoft.com/office/drawing/2014/main" id="{F74CD4FC-7E9C-B22F-34A2-0FA6DFDD84CD}"/>
              </a:ext>
            </a:extLst>
          </p:cNvPr>
          <p:cNvSpPr txBox="1"/>
          <p:nvPr/>
        </p:nvSpPr>
        <p:spPr>
          <a:xfrm>
            <a:off x="368627" y="1654085"/>
            <a:ext cx="8208912" cy="3662541"/>
          </a:xfrm>
          <a:prstGeom prst="rect">
            <a:avLst/>
          </a:prstGeom>
          <a:noFill/>
        </p:spPr>
        <p:txBody>
          <a:bodyPr wrap="square" rtlCol="0">
            <a:spAutoFit/>
          </a:bodyPr>
          <a:lstStyle/>
          <a:p>
            <a:r>
              <a:rPr lang="en-GB" sz="1600" dirty="0"/>
              <a:t>In Section 2 of your assessment, you must introduce your piece before you speak it by heart. </a:t>
            </a:r>
          </a:p>
          <a:p>
            <a:endParaRPr lang="en-GB" sz="1600" dirty="0"/>
          </a:p>
          <a:p>
            <a:r>
              <a:rPr lang="en-GB" sz="1600" i="1" dirty="0"/>
              <a:t>Why?</a:t>
            </a:r>
          </a:p>
          <a:p>
            <a:endParaRPr lang="en-GB" sz="1600" dirty="0"/>
          </a:p>
          <a:p>
            <a:pPr>
              <a:spcBef>
                <a:spcPts val="600"/>
              </a:spcBef>
            </a:pPr>
            <a:r>
              <a:rPr lang="en-GB" sz="1600" dirty="0"/>
              <a:t>Introducing a poem before performing it is important because:</a:t>
            </a:r>
            <a:br>
              <a:rPr lang="en-GB" sz="1600" dirty="0"/>
            </a:br>
            <a:endParaRPr lang="en-GB" sz="1600" dirty="0"/>
          </a:p>
          <a:p>
            <a:pPr marL="342900" indent="-342900">
              <a:spcBef>
                <a:spcPts val="600"/>
              </a:spcBef>
              <a:buAutoNum type="arabicPeriod"/>
            </a:pPr>
            <a:r>
              <a:rPr lang="en-GB" sz="1600" dirty="0">
                <a:solidFill>
                  <a:srgbClr val="F58A1D"/>
                </a:solidFill>
              </a:rPr>
              <a:t>It helps the audience understand and connect with the poem better. </a:t>
            </a:r>
            <a:r>
              <a:rPr lang="en-GB" sz="1600" dirty="0"/>
              <a:t/>
            </a:r>
            <a:br>
              <a:rPr lang="en-GB" sz="1600" dirty="0"/>
            </a:br>
            <a:endParaRPr lang="en-GB" sz="1600" dirty="0"/>
          </a:p>
          <a:p>
            <a:pPr marL="342900" indent="-342900">
              <a:spcBef>
                <a:spcPts val="600"/>
              </a:spcBef>
              <a:buAutoNum type="arabicPeriod"/>
            </a:pPr>
            <a:r>
              <a:rPr lang="en-GB" sz="1600" dirty="0">
                <a:solidFill>
                  <a:srgbClr val="E6141C"/>
                </a:solidFill>
              </a:rPr>
              <a:t>It's like giving them a little preview or background information that makes the poem more interesting and meaningful to them. </a:t>
            </a:r>
            <a:r>
              <a:rPr lang="en-GB" sz="1600" dirty="0"/>
              <a:t/>
            </a:r>
            <a:br>
              <a:rPr lang="en-GB" sz="1600" dirty="0"/>
            </a:br>
            <a:endParaRPr lang="en-GB" sz="1600" dirty="0"/>
          </a:p>
          <a:p>
            <a:pPr marL="342900" indent="-342900">
              <a:spcBef>
                <a:spcPts val="600"/>
              </a:spcBef>
              <a:buAutoNum type="arabicPeriod"/>
            </a:pPr>
            <a:r>
              <a:rPr lang="en-GB" sz="1600" dirty="0">
                <a:solidFill>
                  <a:srgbClr val="AABD1D"/>
                </a:solidFill>
              </a:rPr>
              <a:t>It is also a good way for you to connect with the audience – to gain their interest and help to hold it throughout your piece. </a:t>
            </a:r>
          </a:p>
        </p:txBody>
      </p:sp>
      <p:pic>
        <p:nvPicPr>
          <p:cNvPr id="8" name="Picture 7">
            <a:extLst>
              <a:ext uri="{FF2B5EF4-FFF2-40B4-BE49-F238E27FC236}">
                <a16:creationId xmlns:a16="http://schemas.microsoft.com/office/drawing/2014/main" id="{B9648B52-92D5-6EAA-D595-486749FD803A}"/>
              </a:ext>
            </a:extLst>
          </p:cNvPr>
          <p:cNvPicPr>
            <a:picLocks noChangeAspect="1"/>
          </p:cNvPicPr>
          <p:nvPr/>
        </p:nvPicPr>
        <p:blipFill>
          <a:blip r:embed="rId2"/>
          <a:stretch>
            <a:fillRect/>
          </a:stretch>
        </p:blipFill>
        <p:spPr>
          <a:xfrm>
            <a:off x="6569696" y="2060848"/>
            <a:ext cx="2007843" cy="1526973"/>
          </a:xfrm>
          <a:prstGeom prst="rect">
            <a:avLst/>
          </a:prstGeom>
        </p:spPr>
      </p:pic>
      <p:pic>
        <p:nvPicPr>
          <p:cNvPr id="7" name="Picture 6">
            <a:extLst>
              <a:ext uri="{FF2B5EF4-FFF2-40B4-BE49-F238E27FC236}">
                <a16:creationId xmlns:a16="http://schemas.microsoft.com/office/drawing/2014/main" id="{280EFB27-839D-AE65-27A3-381D9C49D6CB}"/>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12459187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389FF4F-D439-1274-050B-2743AEA255E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6860" y="4892896"/>
            <a:ext cx="3405616" cy="1690887"/>
          </a:xfrm>
          <a:prstGeom prst="rect">
            <a:avLst/>
          </a:prstGeom>
        </p:spPr>
      </p:pic>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119660"/>
            <a:ext cx="7886700" cy="437132"/>
          </a:xfrm>
        </p:spPr>
        <p:txBody>
          <a:bodyPr>
            <a:normAutofit fontScale="90000"/>
          </a:bodyPr>
          <a:lstStyle/>
          <a:p>
            <a:r>
              <a:rPr lang="en-US" b="1" i="1" dirty="0">
                <a:latin typeface="+mn-lt"/>
              </a:rPr>
              <a:t>What makes a good introduction?</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3275856" y="6356351"/>
            <a:ext cx="3312368" cy="365125"/>
          </a:xfrm>
        </p:spPr>
        <p:txBody>
          <a:bodyPr/>
          <a:lstStyle/>
          <a:p>
            <a:r>
              <a:rPr lang="en-US" dirty="0" smtClean="0"/>
              <a:t>ESB-RES-C179 </a:t>
            </a:r>
          </a:p>
          <a:p>
            <a:r>
              <a:rPr lang="en-US" dirty="0" smtClean="0"/>
              <a:t>L1G2-Speech to Connect-2.1-PPT-Choosing and introducing a piece</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9</a:t>
            </a:fld>
            <a:endParaRPr lang="en-GB"/>
          </a:p>
        </p:txBody>
      </p:sp>
      <p:graphicFrame>
        <p:nvGraphicFramePr>
          <p:cNvPr id="6" name="Table 6">
            <a:extLst>
              <a:ext uri="{FF2B5EF4-FFF2-40B4-BE49-F238E27FC236}">
                <a16:creationId xmlns:a16="http://schemas.microsoft.com/office/drawing/2014/main" id="{1AFA3F6A-6676-F902-C323-7AF743344E95}"/>
              </a:ext>
            </a:extLst>
          </p:cNvPr>
          <p:cNvGraphicFramePr>
            <a:graphicFrameLocks noGrp="1"/>
          </p:cNvGraphicFramePr>
          <p:nvPr>
            <p:extLst>
              <p:ext uri="{D42A27DB-BD31-4B8C-83A1-F6EECF244321}">
                <p14:modId xmlns:p14="http://schemas.microsoft.com/office/powerpoint/2010/main" val="1010412034"/>
              </p:ext>
            </p:extLst>
          </p:nvPr>
        </p:nvGraphicFramePr>
        <p:xfrm>
          <a:off x="310208" y="1579510"/>
          <a:ext cx="8496945" cy="3184127"/>
        </p:xfrm>
        <a:graphic>
          <a:graphicData uri="http://schemas.openxmlformats.org/drawingml/2006/table">
            <a:tbl>
              <a:tblPr firstRow="1" bandRow="1">
                <a:tableStyleId>{5940675A-B579-460E-94D1-54222C63F5DA}</a:tableStyleId>
              </a:tblPr>
              <a:tblGrid>
                <a:gridCol w="2832315">
                  <a:extLst>
                    <a:ext uri="{9D8B030D-6E8A-4147-A177-3AD203B41FA5}">
                      <a16:colId xmlns:a16="http://schemas.microsoft.com/office/drawing/2014/main" val="3706141674"/>
                    </a:ext>
                  </a:extLst>
                </a:gridCol>
                <a:gridCol w="2832315">
                  <a:extLst>
                    <a:ext uri="{9D8B030D-6E8A-4147-A177-3AD203B41FA5}">
                      <a16:colId xmlns:a16="http://schemas.microsoft.com/office/drawing/2014/main" val="1888312787"/>
                    </a:ext>
                  </a:extLst>
                </a:gridCol>
                <a:gridCol w="2832315">
                  <a:extLst>
                    <a:ext uri="{9D8B030D-6E8A-4147-A177-3AD203B41FA5}">
                      <a16:colId xmlns:a16="http://schemas.microsoft.com/office/drawing/2014/main" val="1281638034"/>
                    </a:ext>
                  </a:extLst>
                </a:gridCol>
              </a:tblGrid>
              <a:tr h="443590">
                <a:tc>
                  <a:txBody>
                    <a:bodyPr/>
                    <a:lstStyle/>
                    <a:p>
                      <a:pPr algn="ctr"/>
                      <a:r>
                        <a:rPr lang="en-GB" b="1" i="1" dirty="0">
                          <a:solidFill>
                            <a:srgbClr val="252525"/>
                          </a:solidFill>
                          <a:effectLst/>
                        </a:rPr>
                        <a:t>SIMPLE</a:t>
                      </a:r>
                    </a:p>
                  </a:txBody>
                  <a:tcPr anchor="ctr">
                    <a:solidFill>
                      <a:srgbClr val="F58A1D"/>
                    </a:solidFill>
                  </a:tcPr>
                </a:tc>
                <a:tc>
                  <a:txBody>
                    <a:bodyPr/>
                    <a:lstStyle/>
                    <a:p>
                      <a:pPr algn="ctr"/>
                      <a:r>
                        <a:rPr lang="en-GB" b="1" i="1" dirty="0">
                          <a:solidFill>
                            <a:srgbClr val="252525"/>
                          </a:solidFill>
                          <a:effectLst/>
                        </a:rPr>
                        <a:t>BETTER </a:t>
                      </a:r>
                    </a:p>
                  </a:txBody>
                  <a:tcPr anchor="ctr">
                    <a:solidFill>
                      <a:srgbClr val="FBD10A"/>
                    </a:solidFill>
                  </a:tcPr>
                </a:tc>
                <a:tc>
                  <a:txBody>
                    <a:bodyPr/>
                    <a:lstStyle/>
                    <a:p>
                      <a:pPr algn="ctr"/>
                      <a:r>
                        <a:rPr lang="en-GB" b="1" i="1" dirty="0">
                          <a:solidFill>
                            <a:srgbClr val="252525"/>
                          </a:solidFill>
                          <a:effectLst/>
                        </a:rPr>
                        <a:t>BEST</a:t>
                      </a:r>
                    </a:p>
                  </a:txBody>
                  <a:tcPr anchor="ctr">
                    <a:solidFill>
                      <a:srgbClr val="C3D821"/>
                    </a:solidFill>
                  </a:tcPr>
                </a:tc>
                <a:extLst>
                  <a:ext uri="{0D108BD9-81ED-4DB2-BD59-A6C34878D82A}">
                    <a16:rowId xmlns:a16="http://schemas.microsoft.com/office/drawing/2014/main" val="406207506"/>
                  </a:ext>
                </a:extLst>
              </a:tr>
              <a:tr h="847683">
                <a:tc>
                  <a:txBody>
                    <a:bodyPr/>
                    <a:lstStyle/>
                    <a:p>
                      <a:r>
                        <a:rPr lang="en-GB" dirty="0">
                          <a:solidFill>
                            <a:srgbClr val="252525"/>
                          </a:solidFill>
                          <a:effectLst/>
                        </a:rPr>
                        <a:t>A brief summary of what the piece is about and its context (if from a larger body of work)</a:t>
                      </a:r>
                    </a:p>
                  </a:txBody>
                  <a:tcPr anchor="ctr">
                    <a:solidFill>
                      <a:srgbClr val="F58A1D">
                        <a:alpha val="31000"/>
                      </a:srgbClr>
                    </a:solidFill>
                  </a:tcPr>
                </a:tc>
                <a:tc>
                  <a:txBody>
                    <a:bodyPr/>
                    <a:lstStyle/>
                    <a:p>
                      <a:r>
                        <a:rPr lang="en-GB" dirty="0"/>
                        <a:t>A more detailed summary may include some explanation of the theme, emotions, or language used.</a:t>
                      </a:r>
                      <a:endParaRPr lang="en-GB" dirty="0">
                        <a:solidFill>
                          <a:srgbClr val="252525"/>
                        </a:solidFill>
                        <a:effectLst/>
                      </a:endParaRPr>
                    </a:p>
                  </a:txBody>
                  <a:tcPr anchor="ctr">
                    <a:solidFill>
                      <a:srgbClr val="FBD10A">
                        <a:alpha val="31000"/>
                      </a:srgbClr>
                    </a:solidFill>
                  </a:tcPr>
                </a:tc>
                <a:tc>
                  <a:txBody>
                    <a:bodyPr/>
                    <a:lstStyle/>
                    <a:p>
                      <a:r>
                        <a:rPr lang="en-GB" dirty="0">
                          <a:solidFill>
                            <a:srgbClr val="252525"/>
                          </a:solidFill>
                          <a:effectLst/>
                        </a:rPr>
                        <a:t>Thoughtful and thorough, you might provide some analysis of the piece.</a:t>
                      </a:r>
                    </a:p>
                  </a:txBody>
                  <a:tcPr anchor="ctr">
                    <a:solidFill>
                      <a:srgbClr val="C3D821">
                        <a:alpha val="31000"/>
                      </a:srgbClr>
                    </a:solidFill>
                  </a:tcPr>
                </a:tc>
                <a:extLst>
                  <a:ext uri="{0D108BD9-81ED-4DB2-BD59-A6C34878D82A}">
                    <a16:rowId xmlns:a16="http://schemas.microsoft.com/office/drawing/2014/main" val="359591543"/>
                  </a:ext>
                </a:extLst>
              </a:tr>
              <a:tr h="601581">
                <a:tc>
                  <a:txBody>
                    <a:bodyPr/>
                    <a:lstStyle/>
                    <a:p>
                      <a:r>
                        <a:rPr lang="en-GB" dirty="0">
                          <a:solidFill>
                            <a:srgbClr val="252525"/>
                          </a:solidFill>
                          <a:effectLst/>
                        </a:rPr>
                        <a:t>Identifies the author by name.</a:t>
                      </a:r>
                    </a:p>
                  </a:txBody>
                  <a:tcPr anchor="ctr">
                    <a:solidFill>
                      <a:srgbClr val="F58A1D">
                        <a:alpha val="31000"/>
                      </a:srgbClr>
                    </a:solidFill>
                  </a:tcPr>
                </a:tc>
                <a:tc>
                  <a:txBody>
                    <a:bodyPr/>
                    <a:lstStyle/>
                    <a:p>
                      <a:r>
                        <a:rPr lang="en-GB" dirty="0">
                          <a:solidFill>
                            <a:srgbClr val="252525"/>
                          </a:solidFill>
                          <a:effectLst/>
                        </a:rPr>
                        <a:t>Provides some information on the author's life.</a:t>
                      </a:r>
                    </a:p>
                  </a:txBody>
                  <a:tcPr anchor="ctr">
                    <a:solidFill>
                      <a:srgbClr val="FBD10A">
                        <a:alpha val="31000"/>
                      </a:srgbClr>
                    </a:solidFill>
                  </a:tcPr>
                </a:tc>
                <a:tc>
                  <a:txBody>
                    <a:bodyPr/>
                    <a:lstStyle/>
                    <a:p>
                      <a:r>
                        <a:rPr lang="en-GB" dirty="0">
                          <a:solidFill>
                            <a:srgbClr val="252525"/>
                          </a:solidFill>
                          <a:effectLst/>
                        </a:rPr>
                        <a:t>Explores the ideas, influences, and/or inspirations of the author.</a:t>
                      </a:r>
                    </a:p>
                  </a:txBody>
                  <a:tcPr anchor="ctr">
                    <a:solidFill>
                      <a:srgbClr val="C3D821">
                        <a:alpha val="31000"/>
                      </a:srgbClr>
                    </a:solidFill>
                  </a:tcPr>
                </a:tc>
                <a:extLst>
                  <a:ext uri="{0D108BD9-81ED-4DB2-BD59-A6C34878D82A}">
                    <a16:rowId xmlns:a16="http://schemas.microsoft.com/office/drawing/2014/main" val="2754706811"/>
                  </a:ext>
                </a:extLst>
              </a:tr>
              <a:tr h="443590">
                <a:tc>
                  <a:txBody>
                    <a:bodyPr/>
                    <a:lstStyle/>
                    <a:p>
                      <a:r>
                        <a:rPr lang="en-GB" dirty="0">
                          <a:solidFill>
                            <a:srgbClr val="252525"/>
                          </a:solidFill>
                          <a:effectLst/>
                        </a:rPr>
                        <a:t>Gives the name of the piece</a:t>
                      </a:r>
                    </a:p>
                  </a:txBody>
                  <a:tcPr anchor="ctr">
                    <a:solidFill>
                      <a:srgbClr val="F58A1D">
                        <a:alpha val="31000"/>
                      </a:srgbClr>
                    </a:solidFill>
                  </a:tcPr>
                </a:tc>
                <a:tc>
                  <a:txBody>
                    <a:bodyPr/>
                    <a:lstStyle/>
                    <a:p>
                      <a:r>
                        <a:rPr lang="en-GB" dirty="0">
                          <a:solidFill>
                            <a:srgbClr val="252525"/>
                          </a:solidFill>
                          <a:effectLst/>
                        </a:rPr>
                        <a:t>Gives the name of the piece</a:t>
                      </a:r>
                    </a:p>
                  </a:txBody>
                  <a:tcPr anchor="ctr">
                    <a:solidFill>
                      <a:srgbClr val="FBD10A">
                        <a:alpha val="31000"/>
                      </a:srgbClr>
                    </a:solidFill>
                  </a:tcPr>
                </a:tc>
                <a:tc>
                  <a:txBody>
                    <a:bodyPr/>
                    <a:lstStyle/>
                    <a:p>
                      <a:r>
                        <a:rPr lang="en-GB" dirty="0">
                          <a:solidFill>
                            <a:srgbClr val="252525"/>
                          </a:solidFill>
                          <a:effectLst/>
                        </a:rPr>
                        <a:t>Gives the name of the piece</a:t>
                      </a:r>
                    </a:p>
                  </a:txBody>
                  <a:tcPr anchor="ctr">
                    <a:solidFill>
                      <a:srgbClr val="C3D821">
                        <a:alpha val="31000"/>
                      </a:srgbClr>
                    </a:solidFill>
                  </a:tcPr>
                </a:tc>
                <a:extLst>
                  <a:ext uri="{0D108BD9-81ED-4DB2-BD59-A6C34878D82A}">
                    <a16:rowId xmlns:a16="http://schemas.microsoft.com/office/drawing/2014/main" val="3058256698"/>
                  </a:ext>
                </a:extLst>
              </a:tr>
              <a:tr h="847683">
                <a:tc>
                  <a:txBody>
                    <a:bodyPr/>
                    <a:lstStyle/>
                    <a:p>
                      <a:r>
                        <a:rPr lang="en-GB" dirty="0">
                          <a:solidFill>
                            <a:srgbClr val="252525"/>
                          </a:solidFill>
                          <a:effectLst/>
                        </a:rPr>
                        <a:t>Gives a reason for choosing or liking the piece.</a:t>
                      </a:r>
                    </a:p>
                  </a:txBody>
                  <a:tcPr anchor="ctr">
                    <a:solidFill>
                      <a:srgbClr val="F58A1D">
                        <a:alpha val="31000"/>
                      </a:srgbClr>
                    </a:solidFill>
                  </a:tcPr>
                </a:tc>
                <a:tc>
                  <a:txBody>
                    <a:bodyPr/>
                    <a:lstStyle/>
                    <a:p>
                      <a:r>
                        <a:rPr lang="en-GB" dirty="0">
                          <a:solidFill>
                            <a:srgbClr val="252525"/>
                          </a:solidFill>
                          <a:effectLst/>
                        </a:rPr>
                        <a:t>Points out the unique elements of the piece.</a:t>
                      </a:r>
                    </a:p>
                  </a:txBody>
                  <a:tcPr anchor="ctr">
                    <a:solidFill>
                      <a:srgbClr val="FBD10A">
                        <a:alpha val="31000"/>
                      </a:srgbClr>
                    </a:solidFill>
                  </a:tcPr>
                </a:tc>
                <a:tc>
                  <a:txBody>
                    <a:bodyPr/>
                    <a:lstStyle/>
                    <a:p>
                      <a:r>
                        <a:rPr lang="en-GB" dirty="0">
                          <a:solidFill>
                            <a:srgbClr val="252525"/>
                          </a:solidFill>
                          <a:effectLst/>
                        </a:rPr>
                        <a:t>Shares personal reflections on the piece’s significance and how the piece relates to the audience</a:t>
                      </a:r>
                    </a:p>
                  </a:txBody>
                  <a:tcPr anchor="ctr">
                    <a:solidFill>
                      <a:srgbClr val="C3D821">
                        <a:alpha val="31000"/>
                      </a:srgbClr>
                    </a:solidFill>
                  </a:tcPr>
                </a:tc>
                <a:extLst>
                  <a:ext uri="{0D108BD9-81ED-4DB2-BD59-A6C34878D82A}">
                    <a16:rowId xmlns:a16="http://schemas.microsoft.com/office/drawing/2014/main" val="2614873690"/>
                  </a:ext>
                </a:extLst>
              </a:tr>
            </a:tbl>
          </a:graphicData>
        </a:graphic>
      </p:graphicFrame>
      <p:sp>
        <p:nvSpPr>
          <p:cNvPr id="7" name="TextBox 6">
            <a:extLst>
              <a:ext uri="{FF2B5EF4-FFF2-40B4-BE49-F238E27FC236}">
                <a16:creationId xmlns:a16="http://schemas.microsoft.com/office/drawing/2014/main" id="{FF4C96A3-5059-BC9F-4C27-AABAFDE3259F}"/>
              </a:ext>
            </a:extLst>
          </p:cNvPr>
          <p:cNvSpPr txBox="1"/>
          <p:nvPr/>
        </p:nvSpPr>
        <p:spPr>
          <a:xfrm>
            <a:off x="636618" y="5080625"/>
            <a:ext cx="3086100" cy="954107"/>
          </a:xfrm>
          <a:prstGeom prst="rect">
            <a:avLst/>
          </a:prstGeom>
          <a:noFill/>
        </p:spPr>
        <p:txBody>
          <a:bodyPr wrap="square" rtlCol="0">
            <a:spAutoFit/>
          </a:bodyPr>
          <a:lstStyle/>
          <a:p>
            <a:r>
              <a:rPr lang="en-GB" sz="1400" dirty="0"/>
              <a:t>This is just an example of what </a:t>
            </a:r>
            <a:r>
              <a:rPr lang="en-GB" sz="1400" b="1" dirty="0"/>
              <a:t>could </a:t>
            </a:r>
            <a:r>
              <a:rPr lang="en-GB" sz="1400" dirty="0"/>
              <a:t>be included to make a more thoughtful and detailed introduction – it is </a:t>
            </a:r>
            <a:r>
              <a:rPr lang="en-GB" sz="1400" b="1" dirty="0"/>
              <a:t>not </a:t>
            </a:r>
            <a:r>
              <a:rPr lang="en-GB" sz="1400" dirty="0"/>
              <a:t>a definitive list of requirements.</a:t>
            </a:r>
          </a:p>
        </p:txBody>
      </p:sp>
      <p:sp>
        <p:nvSpPr>
          <p:cNvPr id="9" name="Rectangle 8">
            <a:extLst>
              <a:ext uri="{FF2B5EF4-FFF2-40B4-BE49-F238E27FC236}">
                <a16:creationId xmlns:a16="http://schemas.microsoft.com/office/drawing/2014/main" id="{65CF3203-ED99-C373-3F3C-AF92465195D4}"/>
              </a:ext>
            </a:extLst>
          </p:cNvPr>
          <p:cNvSpPr>
            <a:spLocks noGrp="1" noRot="1" noMove="1" noResize="1" noEditPoints="1" noAdjustHandles="1" noChangeArrowheads="1" noChangeShapeType="1"/>
          </p:cNvSpPr>
          <p:nvPr/>
        </p:nvSpPr>
        <p:spPr>
          <a:xfrm>
            <a:off x="294647" y="1556792"/>
            <a:ext cx="2833200" cy="3186000"/>
          </a:xfrm>
          <a:prstGeom prst="rect">
            <a:avLst/>
          </a:prstGeom>
          <a:solidFill>
            <a:srgbClr val="F58A1D"/>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Simple</a:t>
            </a:r>
          </a:p>
        </p:txBody>
      </p:sp>
      <p:sp>
        <p:nvSpPr>
          <p:cNvPr id="10" name="Rectangle 9">
            <a:extLst>
              <a:ext uri="{FF2B5EF4-FFF2-40B4-BE49-F238E27FC236}">
                <a16:creationId xmlns:a16="http://schemas.microsoft.com/office/drawing/2014/main" id="{27880FA4-2705-5C32-BA0D-AA29791645D3}"/>
              </a:ext>
            </a:extLst>
          </p:cNvPr>
          <p:cNvSpPr>
            <a:spLocks noGrp="1" noRot="1" noMove="1" noResize="1" noEditPoints="1" noAdjustHandles="1" noChangeArrowheads="1" noChangeShapeType="1"/>
          </p:cNvSpPr>
          <p:nvPr/>
        </p:nvSpPr>
        <p:spPr>
          <a:xfrm>
            <a:off x="3151580" y="1569203"/>
            <a:ext cx="2833200" cy="3186000"/>
          </a:xfrm>
          <a:prstGeom prst="rect">
            <a:avLst/>
          </a:prstGeom>
          <a:solidFill>
            <a:srgbClr val="FBD10A"/>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Better</a:t>
            </a:r>
          </a:p>
        </p:txBody>
      </p:sp>
      <p:sp>
        <p:nvSpPr>
          <p:cNvPr id="11" name="Rectangle 10">
            <a:extLst>
              <a:ext uri="{FF2B5EF4-FFF2-40B4-BE49-F238E27FC236}">
                <a16:creationId xmlns:a16="http://schemas.microsoft.com/office/drawing/2014/main" id="{595C6835-7EC5-0D71-F204-38240B6E2D63}"/>
              </a:ext>
            </a:extLst>
          </p:cNvPr>
          <p:cNvSpPr>
            <a:spLocks noGrp="1" noRot="1" noMove="1" noResize="1" noEditPoints="1" noAdjustHandles="1" noChangeArrowheads="1" noChangeShapeType="1"/>
          </p:cNvSpPr>
          <p:nvPr/>
        </p:nvSpPr>
        <p:spPr>
          <a:xfrm>
            <a:off x="5970037" y="1579510"/>
            <a:ext cx="2833200" cy="3186000"/>
          </a:xfrm>
          <a:prstGeom prst="rect">
            <a:avLst/>
          </a:prstGeom>
          <a:solidFill>
            <a:srgbClr val="AABD1D"/>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Best</a:t>
            </a:r>
          </a:p>
        </p:txBody>
      </p:sp>
      <p:pic>
        <p:nvPicPr>
          <p:cNvPr id="12" name="Picture 11">
            <a:extLst>
              <a:ext uri="{FF2B5EF4-FFF2-40B4-BE49-F238E27FC236}">
                <a16:creationId xmlns:a16="http://schemas.microsoft.com/office/drawing/2014/main" id="{8B95539F-FD41-9991-3961-989EE9AF777F}"/>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688109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854722D9B506340931AF81ABA667AF9" ma:contentTypeVersion="15" ma:contentTypeDescription="Create a new document." ma:contentTypeScope="" ma:versionID="81a16124ef4976491a0aab36431837a4">
  <xsd:schema xmlns:xsd="http://www.w3.org/2001/XMLSchema" xmlns:xs="http://www.w3.org/2001/XMLSchema" xmlns:p="http://schemas.microsoft.com/office/2006/metadata/properties" xmlns:ns2="010c06fb-adfb-4972-b43b-36d810ddac6c" xmlns:ns3="0e08f774-c844-414b-8174-1931542ea424" targetNamespace="http://schemas.microsoft.com/office/2006/metadata/properties" ma:root="true" ma:fieldsID="13ad70da30d14ec8b1b61026820a5d4a" ns2:_="" ns3:_="">
    <xsd:import namespace="010c06fb-adfb-4972-b43b-36d810ddac6c"/>
    <xsd:import namespace="0e08f774-c844-414b-8174-1931542ea42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c06fb-adfb-4972-b43b-36d810ddac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101557-b141-4344-8eed-a9c28da8fbb1"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08f774-c844-414b-8174-1931542ea42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e4e3543-e7fe-4604-9e90-4040997bc85a}" ma:internalName="TaxCatchAll" ma:showField="CatchAllData" ma:web="0e08f774-c844-414b-8174-1931542ea42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010c06fb-adfb-4972-b43b-36d810ddac6c">
      <Terms xmlns="http://schemas.microsoft.com/office/infopath/2007/PartnerControls"/>
    </lcf76f155ced4ddcb4097134ff3c332f>
    <TaxCatchAll xmlns="0e08f774-c844-414b-8174-1931542ea424" xsi:nil="true"/>
  </documentManagement>
</p:properties>
</file>

<file path=customXml/itemProps1.xml><?xml version="1.0" encoding="utf-8"?>
<ds:datastoreItem xmlns:ds="http://schemas.openxmlformats.org/officeDocument/2006/customXml" ds:itemID="{2A98CAB4-584E-4A3E-87B0-7F0DF28C3525}"/>
</file>

<file path=customXml/itemProps2.xml><?xml version="1.0" encoding="utf-8"?>
<ds:datastoreItem xmlns:ds="http://schemas.openxmlformats.org/officeDocument/2006/customXml" ds:itemID="{54D84D0D-5E21-495D-B7BB-713582AC4F29}">
  <ds:schemaRefs>
    <ds:schemaRef ds:uri="http://schemas.microsoft.com/sharepoint/v3/contenttype/forms"/>
  </ds:schemaRefs>
</ds:datastoreItem>
</file>

<file path=customXml/itemProps3.xml><?xml version="1.0" encoding="utf-8"?>
<ds:datastoreItem xmlns:ds="http://schemas.openxmlformats.org/officeDocument/2006/customXml" ds:itemID="{6C691E91-53D2-4BDD-9AFE-3067445F3347}">
  <ds:schemaRefs>
    <ds:schemaRef ds:uri="http://purl.org/dc/elements/1.1/"/>
    <ds:schemaRef ds:uri="http://schemas.openxmlformats.org/package/2006/metadata/core-properties"/>
    <ds:schemaRef ds:uri="http://purl.org/dc/dcmitype/"/>
    <ds:schemaRef ds:uri="http://schemas.microsoft.com/office/2006/documentManagement/types"/>
    <ds:schemaRef ds:uri="http://schemas.microsoft.com/office/infopath/2007/PartnerControls"/>
    <ds:schemaRef ds:uri="http://www.w3.org/XML/1998/namespace"/>
    <ds:schemaRef ds:uri="http://purl.org/dc/terms/"/>
    <ds:schemaRef ds:uri="0e08f774-c844-414b-8174-1931542ea424"/>
    <ds:schemaRef ds:uri="010c06fb-adfb-4972-b43b-36d810ddac6c"/>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6901</TotalTime>
  <Words>2477</Words>
  <Application>Microsoft Office PowerPoint</Application>
  <PresentationFormat>On-screen Show (4:3)</PresentationFormat>
  <Paragraphs>338</Paragraphs>
  <Slides>15</Slides>
  <Notes>5</Notes>
  <HiddenSlides>0</HiddenSlides>
  <MMClips>3</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15</vt:i4>
      </vt:variant>
    </vt:vector>
  </HeadingPairs>
  <TitlesOfParts>
    <vt:vector size="22" baseType="lpstr">
      <vt:lpstr>Arial</vt:lpstr>
      <vt:lpstr>Bradley Hand ITC</vt:lpstr>
      <vt:lpstr>Calibri</vt:lpstr>
      <vt:lpstr>Calibri Light</vt:lpstr>
      <vt:lpstr>Times New Roman</vt:lpstr>
      <vt:lpstr>Office Theme</vt:lpstr>
      <vt:lpstr>Custom Design</vt:lpstr>
      <vt:lpstr>PowerPoint Presentation</vt:lpstr>
      <vt:lpstr>Relevant Grade Descriptors</vt:lpstr>
      <vt:lpstr>What is ‘speaking by heart’? </vt:lpstr>
      <vt:lpstr>What makes a piece ‘good’ to speak by heart?</vt:lpstr>
      <vt:lpstr>What makes a piece ‘good’ to speak by heart?</vt:lpstr>
      <vt:lpstr>Here are some examples for you to explore:</vt:lpstr>
      <vt:lpstr>PowerPoint Presentation</vt:lpstr>
      <vt:lpstr>Introducing your choice</vt:lpstr>
      <vt:lpstr>What makes a good introduction?</vt:lpstr>
      <vt:lpstr>PowerPoint Presentation</vt:lpstr>
      <vt:lpstr>PowerPoint Presentation</vt:lpstr>
      <vt:lpstr>PowerPoint Presentation</vt:lpstr>
      <vt:lpstr>PowerPoint Presentation</vt:lpstr>
      <vt:lpstr>Things to think about</vt:lpstr>
      <vt:lpstr>Some helpful links to explore: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Liam</dc:creator>
  <cp:lastModifiedBy>Sheena Singleton</cp:lastModifiedBy>
  <cp:revision>85</cp:revision>
  <dcterms:created xsi:type="dcterms:W3CDTF">2014-08-12T18:49:29Z</dcterms:created>
  <dcterms:modified xsi:type="dcterms:W3CDTF">2024-01-30T10:41:56Z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0x0101005854722D9B506340931AF81ABA667AF9</vt:lpwstr>
  </property>
  <property fmtid="{D5CDD505-2E9C-101B-9397-08002B2CF9AE}" pid="3" name="Order">
    <vt:r8>3600</vt:r8>
  </property>
  <property fmtid="{D5CDD505-2E9C-101B-9397-08002B2CF9AE}" pid="4" name="MediaServiceImageTags">
    <vt:lpwstr/>
  </property>
</Properties>
</file>